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0" r:id="rId7"/>
  </p:sldMasterIdLst>
  <p:notesMasterIdLst>
    <p:notesMasterId r:id="rId55"/>
  </p:notesMasterIdLst>
  <p:handoutMasterIdLst>
    <p:handoutMasterId r:id="rId56"/>
  </p:handoutMasterIdLst>
  <p:sldIdLst>
    <p:sldId id="1920" r:id="rId8"/>
    <p:sldId id="1932" r:id="rId9"/>
    <p:sldId id="1942" r:id="rId10"/>
    <p:sldId id="1937" r:id="rId11"/>
    <p:sldId id="10226" r:id="rId12"/>
    <p:sldId id="1939" r:id="rId13"/>
    <p:sldId id="1938" r:id="rId14"/>
    <p:sldId id="10227" r:id="rId15"/>
    <p:sldId id="10228" r:id="rId16"/>
    <p:sldId id="10229" r:id="rId17"/>
    <p:sldId id="10230" r:id="rId18"/>
    <p:sldId id="10241" r:id="rId19"/>
    <p:sldId id="10235" r:id="rId20"/>
    <p:sldId id="10240" r:id="rId21"/>
    <p:sldId id="10233" r:id="rId22"/>
    <p:sldId id="10242" r:id="rId23"/>
    <p:sldId id="1887" r:id="rId24"/>
    <p:sldId id="10234" r:id="rId25"/>
    <p:sldId id="10243" r:id="rId26"/>
    <p:sldId id="3627" r:id="rId27"/>
    <p:sldId id="9294" r:id="rId28"/>
    <p:sldId id="10231" r:id="rId29"/>
    <p:sldId id="10244" r:id="rId30"/>
    <p:sldId id="10236" r:id="rId31"/>
    <p:sldId id="3790" r:id="rId32"/>
    <p:sldId id="10232" r:id="rId33"/>
    <p:sldId id="10237" r:id="rId34"/>
    <p:sldId id="1934" r:id="rId35"/>
    <p:sldId id="10245" r:id="rId36"/>
    <p:sldId id="1902" r:id="rId37"/>
    <p:sldId id="1946" r:id="rId38"/>
    <p:sldId id="1947" r:id="rId39"/>
    <p:sldId id="8365" r:id="rId40"/>
    <p:sldId id="8366" r:id="rId41"/>
    <p:sldId id="8374" r:id="rId42"/>
    <p:sldId id="8367" r:id="rId43"/>
    <p:sldId id="1572" r:id="rId44"/>
    <p:sldId id="1950" r:id="rId45"/>
    <p:sldId id="1935" r:id="rId46"/>
    <p:sldId id="10211" r:id="rId47"/>
    <p:sldId id="10193" r:id="rId48"/>
    <p:sldId id="10225" r:id="rId49"/>
    <p:sldId id="10247" r:id="rId50"/>
    <p:sldId id="10248" r:id="rId51"/>
    <p:sldId id="8368" r:id="rId52"/>
    <p:sldId id="10249" r:id="rId53"/>
    <p:sldId id="10250"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F9AF3C9-FCBC-49DB-AA0C-533A2C485A5A}">
          <p14:sldIdLst>
            <p14:sldId id="1920"/>
            <p14:sldId id="1932"/>
            <p14:sldId id="1942"/>
            <p14:sldId id="1937"/>
            <p14:sldId id="10226"/>
            <p14:sldId id="1939"/>
            <p14:sldId id="1938"/>
            <p14:sldId id="10227"/>
            <p14:sldId id="10228"/>
            <p14:sldId id="10229"/>
            <p14:sldId id="10230"/>
            <p14:sldId id="10241"/>
            <p14:sldId id="10235"/>
            <p14:sldId id="10240"/>
            <p14:sldId id="10233"/>
            <p14:sldId id="10242"/>
            <p14:sldId id="1887"/>
            <p14:sldId id="10234"/>
            <p14:sldId id="10243"/>
            <p14:sldId id="3627"/>
            <p14:sldId id="9294"/>
            <p14:sldId id="10231"/>
            <p14:sldId id="10244"/>
            <p14:sldId id="10236"/>
            <p14:sldId id="3790"/>
            <p14:sldId id="10232"/>
            <p14:sldId id="10237"/>
            <p14:sldId id="1934"/>
            <p14:sldId id="10245"/>
            <p14:sldId id="1902"/>
            <p14:sldId id="1946"/>
            <p14:sldId id="1947"/>
            <p14:sldId id="8365"/>
            <p14:sldId id="8366"/>
            <p14:sldId id="8374"/>
            <p14:sldId id="8367"/>
            <p14:sldId id="1572"/>
            <p14:sldId id="1950"/>
            <p14:sldId id="1935"/>
            <p14:sldId id="10211"/>
            <p14:sldId id="10193"/>
            <p14:sldId id="10225"/>
            <p14:sldId id="10247"/>
            <p14:sldId id="10248"/>
            <p14:sldId id="8368"/>
            <p14:sldId id="10249"/>
            <p14:sldId id="102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72" y="8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With .NET Core 3.0, you are no longer bound to machine-wide .NET Framework dependencies</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a:t>Add in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0CBB5992-4648-432A-A167-18C8C74067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4F83C702-C5A7-4709-9E4A-54E3CC63745A}" type="presOf" srcId="{530B9217-0EEE-4ADD-9D0A-B0529C56582C}" destId="{A9F21995-2B81-484F-99CA-682996608ABC}" srcOrd="1" destOrd="0" presId="urn:microsoft.com/office/officeart/2005/8/layout/list1"/>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6F3D7025-01AC-477D-9406-107C5A74A6B8}" srcId="{CC75F2E2-28DE-4DB9-B72D-A9644E6CB82C}" destId="{444F14CA-7BE1-466B-B995-C76A99884D59}" srcOrd="1" destOrd="0" parTransId="{E65F860F-BC7F-407F-9883-61C270EBED3D}" sibTransId="{D7641399-8C60-4CB4-80B3-155678F0C575}"/>
    <dgm:cxn modelId="{52D04840-E77D-45CD-9665-1E952EDC341B}" type="presOf" srcId="{530B9217-0EEE-4ADD-9D0A-B0529C56582C}" destId="{AB3986B5-78B9-4E11-899E-CC51569CA42E}" srcOrd="0" destOrd="0"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48719E42-D69B-42B1-AE16-B6AB03C38E54}" type="presOf" srcId="{455811D9-D27C-4F86-A2D7-7A644A6C281B}" destId="{163B581F-617E-49FB-82FD-C96D99D3B65D}" srcOrd="0" destOrd="0" presId="urn:microsoft.com/office/officeart/2005/8/layout/list1"/>
    <dgm:cxn modelId="{D07F4C69-6FB8-428A-BD61-9D237969E352}" type="presOf" srcId="{2EC322FE-6FCB-4A2C-A44D-D32A1B33DF5B}" destId="{7EBAEF41-E79C-4C4F-908A-7ECA91B39339}" srcOrd="0" destOrd="0" presId="urn:microsoft.com/office/officeart/2005/8/layout/list1"/>
    <dgm:cxn modelId="{C1DBE070-8294-4D3B-B422-B298CA1A1441}" type="presOf" srcId="{3E82535D-EFC9-413A-9964-87EF89E08684}" destId="{FB75BBD8-8592-443C-BE9B-F994BB2775E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A8B97587-76EB-4177-A6D3-FFCE227AAAB1}" type="presOf" srcId="{E4E41ACB-F6FC-4136-815C-F8850F017EBB}" destId="{22767BF5-7525-4FFF-82C5-3B5607724880}" srcOrd="1"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6FE94CB2-D624-4C12-90DA-9F0E7C7A709B}" type="presOf" srcId="{D23F91AE-6826-4C0A-9BD8-60FBFBF60532}" destId="{6C5C8F1F-3E09-4B2F-8566-53A30018629A}" srcOrd="0" destOrd="0" presId="urn:microsoft.com/office/officeart/2005/8/layout/list1"/>
    <dgm:cxn modelId="{EC7138B8-76B8-450E-83DC-9FC2B4EC0D9B}" type="presOf" srcId="{424FF0F0-7D44-4A1C-9172-46D73E198797}" destId="{36D3CCB3-0A8F-4EDB-912B-FBF7FD61D4C5}" srcOrd="0" destOrd="0" presId="urn:microsoft.com/office/officeart/2005/8/layout/list1"/>
    <dgm:cxn modelId="{384FF9B9-5BB8-422F-B438-32FA78513E45}" type="presOf" srcId="{CC75F2E2-28DE-4DB9-B72D-A9644E6CB82C}" destId="{2C942C72-338B-434E-B41A-E3AB50ECA626}" srcOrd="1" destOrd="0" presId="urn:microsoft.com/office/officeart/2005/8/layout/list1"/>
    <dgm:cxn modelId="{137290BC-B124-4DF5-B7AC-AFE4FE5F4F1B}" type="presOf" srcId="{CC75F2E2-28DE-4DB9-B72D-A9644E6CB82C}" destId="{B22DF84A-7E66-4E5B-8688-90A870F7205B}"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8C9AC3CE-6BD7-4220-940C-F3129AE631A0}" type="presOf" srcId="{B6CB0CBA-2B96-4BD0-BBF0-A53DF44F5C82}" destId="{9EEDD691-64B0-4ED6-A2C1-BB60D4352CDD}" srcOrd="1" destOrd="0" presId="urn:microsoft.com/office/officeart/2005/8/layout/list1"/>
    <dgm:cxn modelId="{DB66F5D0-8465-466F-B5ED-15877E76E551}" srcId="{CC75F2E2-28DE-4DB9-B72D-A9644E6CB82C}" destId="{3E82535D-EFC9-413A-9964-87EF89E08684}" srcOrd="0" destOrd="0" parTransId="{F645212E-5DE9-4C86-9A57-86692B7425C0}" sibTransId="{3172F5D3-8AA2-45F0-8932-9E9C2FC12EBB}"/>
    <dgm:cxn modelId="{0D73DAD5-6166-455A-8CEE-3A10E969DC60}" type="presOf" srcId="{2EC322FE-6FCB-4A2C-A44D-D32A1B33DF5B}" destId="{2EE321E6-C7D3-45AD-8E4F-E304A8754263}" srcOrd="1" destOrd="0" presId="urn:microsoft.com/office/officeart/2005/8/layout/list1"/>
    <dgm:cxn modelId="{DA99EFD6-D106-4003-A88A-E045DCAE0A35}" type="presOf" srcId="{E4E41ACB-F6FC-4136-815C-F8850F017EBB}" destId="{11383E80-FD42-4B08-81EF-674CB526D8C4}" srcOrd="0" destOrd="0" presId="urn:microsoft.com/office/officeart/2005/8/layout/list1"/>
    <dgm:cxn modelId="{453152DF-DB3C-4098-B207-912377E31F83}" type="presOf" srcId="{B6CB0CBA-2B96-4BD0-BBF0-A53DF44F5C82}" destId="{35FB6651-544E-463C-8626-0FE4C84226C7}" srcOrd="0" destOrd="0" presId="urn:microsoft.com/office/officeart/2005/8/layout/list1"/>
    <dgm:cxn modelId="{F7B24FE0-C60A-4556-BC0B-68BC1C1EE991}" type="presOf" srcId="{1CE95BC2-C591-4B62-BD75-F5113AE960F3}" destId="{4A9066ED-B77A-4159-8A80-6B3B0AE2D850}" srcOrd="0"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0CB893FD-0A53-4B3A-9A76-3393CEF6E470}" type="presOf" srcId="{444F14CA-7BE1-466B-B995-C76A99884D59}" destId="{FB75BBD8-8592-443C-BE9B-F994BB2775EA}" srcOrd="0" destOrd="1"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2267EB83-032B-4A27-B401-E13BA68DBBFD}" type="presParOf" srcId="{A53782DC-B866-4FFE-9B5D-B3809BD7C8A0}" destId="{FEF8C7FA-244F-4006-BC89-4B1D90AA1430}" srcOrd="0" destOrd="0" presId="urn:microsoft.com/office/officeart/2005/8/layout/list1"/>
    <dgm:cxn modelId="{EBB7450C-7D34-4276-B1A3-3F76B2579BCD}" type="presParOf" srcId="{FEF8C7FA-244F-4006-BC89-4B1D90AA1430}" destId="{AB3986B5-78B9-4E11-899E-CC51569CA42E}" srcOrd="0" destOrd="0" presId="urn:microsoft.com/office/officeart/2005/8/layout/list1"/>
    <dgm:cxn modelId="{129B171E-F326-4891-B67E-35C65844E467}" type="presParOf" srcId="{FEF8C7FA-244F-4006-BC89-4B1D90AA1430}" destId="{A9F21995-2B81-484F-99CA-682996608ABC}" srcOrd="1" destOrd="0" presId="urn:microsoft.com/office/officeart/2005/8/layout/list1"/>
    <dgm:cxn modelId="{AE7A995E-D564-453C-80C3-1AD5526DB296}" type="presParOf" srcId="{A53782DC-B866-4FFE-9B5D-B3809BD7C8A0}" destId="{6299D2E4-9C04-49B8-9B88-3702DAFD6E03}" srcOrd="1" destOrd="0" presId="urn:microsoft.com/office/officeart/2005/8/layout/list1"/>
    <dgm:cxn modelId="{A2B7228C-247F-43BE-ACF0-AD69EE073282}" type="presParOf" srcId="{A53782DC-B866-4FFE-9B5D-B3809BD7C8A0}" destId="{36D3CCB3-0A8F-4EDB-912B-FBF7FD61D4C5}" srcOrd="2" destOrd="0" presId="urn:microsoft.com/office/officeart/2005/8/layout/list1"/>
    <dgm:cxn modelId="{3AE5E089-C4DF-4DD4-A0BE-92CC371B472C}" type="presParOf" srcId="{A53782DC-B866-4FFE-9B5D-B3809BD7C8A0}" destId="{AB302913-C94C-4FB0-A062-5E214F1723A3}" srcOrd="3" destOrd="0" presId="urn:microsoft.com/office/officeart/2005/8/layout/list1"/>
    <dgm:cxn modelId="{F8239954-B68C-4101-A4C9-1710AC14DA69}" type="presParOf" srcId="{A53782DC-B866-4FFE-9B5D-B3809BD7C8A0}" destId="{C094A9BE-993C-41F7-8A4A-502839AF19F1}" srcOrd="4" destOrd="0" presId="urn:microsoft.com/office/officeart/2005/8/layout/list1"/>
    <dgm:cxn modelId="{BAF01552-8450-4130-B043-A06F37432304}" type="presParOf" srcId="{C094A9BE-993C-41F7-8A4A-502839AF19F1}" destId="{35FB6651-544E-463C-8626-0FE4C84226C7}" srcOrd="0" destOrd="0" presId="urn:microsoft.com/office/officeart/2005/8/layout/list1"/>
    <dgm:cxn modelId="{E19CC260-6535-49AF-8CBA-232D217D59A6}" type="presParOf" srcId="{C094A9BE-993C-41F7-8A4A-502839AF19F1}" destId="{9EEDD691-64B0-4ED6-A2C1-BB60D4352CDD}" srcOrd="1" destOrd="0" presId="urn:microsoft.com/office/officeart/2005/8/layout/list1"/>
    <dgm:cxn modelId="{C5BB323B-7AB6-4FE5-9789-CED6D03A60EA}" type="presParOf" srcId="{A53782DC-B866-4FFE-9B5D-B3809BD7C8A0}" destId="{FE2FE90D-068F-4E1C-87FC-272062818770}" srcOrd="5" destOrd="0" presId="urn:microsoft.com/office/officeart/2005/8/layout/list1"/>
    <dgm:cxn modelId="{0147E580-0E71-41F7-B034-872AEFF86811}" type="presParOf" srcId="{A53782DC-B866-4FFE-9B5D-B3809BD7C8A0}" destId="{6C5C8F1F-3E09-4B2F-8566-53A30018629A}" srcOrd="6" destOrd="0" presId="urn:microsoft.com/office/officeart/2005/8/layout/list1"/>
    <dgm:cxn modelId="{762E8D15-A3E0-42D1-B1F8-B1B262850BBB}" type="presParOf" srcId="{A53782DC-B866-4FFE-9B5D-B3809BD7C8A0}" destId="{5BDAC183-486B-4848-8F5D-0AA23CFF95BB}" srcOrd="7" destOrd="0" presId="urn:microsoft.com/office/officeart/2005/8/layout/list1"/>
    <dgm:cxn modelId="{B38B21AC-6522-4F1D-9DFD-1120A7AD4EE6}" type="presParOf" srcId="{A53782DC-B866-4FFE-9B5D-B3809BD7C8A0}" destId="{56BA6485-BBFE-428F-B011-4DEF78A874CA}" srcOrd="8" destOrd="0" presId="urn:microsoft.com/office/officeart/2005/8/layout/list1"/>
    <dgm:cxn modelId="{FE109C8E-5A20-4915-8CF7-F7A2CC03FC32}" type="presParOf" srcId="{56BA6485-BBFE-428F-B011-4DEF78A874CA}" destId="{11383E80-FD42-4B08-81EF-674CB526D8C4}" srcOrd="0" destOrd="0" presId="urn:microsoft.com/office/officeart/2005/8/layout/list1"/>
    <dgm:cxn modelId="{49CE9963-12F2-4907-91BF-F701A301E4C2}" type="presParOf" srcId="{56BA6485-BBFE-428F-B011-4DEF78A874CA}" destId="{22767BF5-7525-4FFF-82C5-3B5607724880}" srcOrd="1" destOrd="0" presId="urn:microsoft.com/office/officeart/2005/8/layout/list1"/>
    <dgm:cxn modelId="{3740A153-F0D8-4430-98FA-0EEE7273135F}" type="presParOf" srcId="{A53782DC-B866-4FFE-9B5D-B3809BD7C8A0}" destId="{F558A9C0-ADA7-4ED9-A988-A5BBD9147549}" srcOrd="9" destOrd="0" presId="urn:microsoft.com/office/officeart/2005/8/layout/list1"/>
    <dgm:cxn modelId="{598DA0D7-B711-42E7-9FC5-E0813EF7E5E7}" type="presParOf" srcId="{A53782DC-B866-4FFE-9B5D-B3809BD7C8A0}" destId="{4A9066ED-B77A-4159-8A80-6B3B0AE2D850}" srcOrd="10" destOrd="0" presId="urn:microsoft.com/office/officeart/2005/8/layout/list1"/>
    <dgm:cxn modelId="{C3BF256C-046F-4934-8653-752F7D4A4CD3}" type="presParOf" srcId="{A53782DC-B866-4FFE-9B5D-B3809BD7C8A0}" destId="{0CBB5992-4648-432A-A167-18C8C7406744}" srcOrd="11" destOrd="0" presId="urn:microsoft.com/office/officeart/2005/8/layout/list1"/>
    <dgm:cxn modelId="{DEAC1ADB-0BEA-48F1-8660-34A7803A6F99}" type="presParOf" srcId="{A53782DC-B866-4FFE-9B5D-B3809BD7C8A0}" destId="{CF306EC4-4482-40E8-95F3-B2002FD47613}" srcOrd="12" destOrd="0" presId="urn:microsoft.com/office/officeart/2005/8/layout/list1"/>
    <dgm:cxn modelId="{584A8D5B-1A32-4141-8BF2-2C1E182A030C}" type="presParOf" srcId="{CF306EC4-4482-40E8-95F3-B2002FD47613}" destId="{B22DF84A-7E66-4E5B-8688-90A870F7205B}" srcOrd="0" destOrd="0" presId="urn:microsoft.com/office/officeart/2005/8/layout/list1"/>
    <dgm:cxn modelId="{A9E37BA5-BB39-4F55-B2CF-3926744379FE}" type="presParOf" srcId="{CF306EC4-4482-40E8-95F3-B2002FD47613}" destId="{2C942C72-338B-434E-B41A-E3AB50ECA626}" srcOrd="1" destOrd="0" presId="urn:microsoft.com/office/officeart/2005/8/layout/list1"/>
    <dgm:cxn modelId="{1869504E-F9EB-49FD-8FB0-72AF21F3E000}" type="presParOf" srcId="{A53782DC-B866-4FFE-9B5D-B3809BD7C8A0}" destId="{C9776A46-6BBD-431A-8A8F-75E0FBE0AC97}" srcOrd="13" destOrd="0" presId="urn:microsoft.com/office/officeart/2005/8/layout/list1"/>
    <dgm:cxn modelId="{BA7AC9BD-05DA-4EB7-8D61-B1130985A078}" type="presParOf" srcId="{A53782DC-B866-4FFE-9B5D-B3809BD7C8A0}" destId="{FB75BBD8-8592-443C-BE9B-F994BB2775EA}" srcOrd="14" destOrd="0" presId="urn:microsoft.com/office/officeart/2005/8/layout/list1"/>
    <dgm:cxn modelId="{6B01127E-89F0-4B3D-BD16-108ED3A316C7}" type="presParOf" srcId="{A53782DC-B866-4FFE-9B5D-B3809BD7C8A0}" destId="{9D576499-6332-471F-A547-46E9B5F2E4B9}" srcOrd="15" destOrd="0" presId="urn:microsoft.com/office/officeart/2005/8/layout/list1"/>
    <dgm:cxn modelId="{D5183A51-0B72-4503-BE49-CC2DBB4DF4AE}" type="presParOf" srcId="{A53782DC-B866-4FFE-9B5D-B3809BD7C8A0}" destId="{30E17D28-47A1-45D5-8CE6-67E527F5B4E7}" srcOrd="16" destOrd="0" presId="urn:microsoft.com/office/officeart/2005/8/layout/list1"/>
    <dgm:cxn modelId="{626AB564-CACB-478E-8FF7-AAF82E398DA1}" type="presParOf" srcId="{30E17D28-47A1-45D5-8CE6-67E527F5B4E7}" destId="{7EBAEF41-E79C-4C4F-908A-7ECA91B39339}" srcOrd="0" destOrd="0" presId="urn:microsoft.com/office/officeart/2005/8/layout/list1"/>
    <dgm:cxn modelId="{0D987FC1-4B89-43E0-AB28-E78C4292DD3D}" type="presParOf" srcId="{30E17D28-47A1-45D5-8CE6-67E527F5B4E7}" destId="{2EE321E6-C7D3-45AD-8E4F-E304A8754263}" srcOrd="1" destOrd="0" presId="urn:microsoft.com/office/officeart/2005/8/layout/list1"/>
    <dgm:cxn modelId="{E7B65C9B-D73C-4373-B1DB-0BF20FEF5658}" type="presParOf" srcId="{A53782DC-B866-4FFE-9B5D-B3809BD7C8A0}" destId="{51362948-4CD1-49DA-977D-0DB47A7E00C0}" srcOrd="17" destOrd="0" presId="urn:microsoft.com/office/officeart/2005/8/layout/list1"/>
    <dgm:cxn modelId="{C93FBE92-8438-4E43-BAAC-C59E8891480E}"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With .NET Core 3.0, you are no longer bound to machine-wide .NET Framework dependencies</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a:t>Add in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98CFA7EE-6465-4679-AC1C-068F6B6470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CAA78A21-74B5-4622-802A-EB41760E7250}" type="presOf" srcId="{444F14CA-7BE1-466B-B995-C76A99884D59}" destId="{FB75BBD8-8592-443C-BE9B-F994BB2775EA}" srcOrd="0" destOrd="1" presId="urn:microsoft.com/office/officeart/2005/8/layout/list1"/>
    <dgm:cxn modelId="{6F3D7025-01AC-477D-9406-107C5A74A6B8}" srcId="{CC75F2E2-28DE-4DB9-B72D-A9644E6CB82C}" destId="{444F14CA-7BE1-466B-B995-C76A99884D59}" srcOrd="1" destOrd="0" parTransId="{E65F860F-BC7F-407F-9883-61C270EBED3D}" sibTransId="{D7641399-8C60-4CB4-80B3-155678F0C575}"/>
    <dgm:cxn modelId="{8B579036-B7FA-4E85-AAC0-58B85A15DA97}" type="presOf" srcId="{1CE95BC2-C591-4B62-BD75-F5113AE960F3}" destId="{4A9066ED-B77A-4159-8A80-6B3B0AE2D850}" srcOrd="0" destOrd="0"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35A0904B-A9E3-4968-B4F7-DFFD27B2391D}" type="presOf" srcId="{2EC322FE-6FCB-4A2C-A44D-D32A1B33DF5B}" destId="{7EBAEF41-E79C-4C4F-908A-7ECA91B39339}" srcOrd="0" destOrd="0" presId="urn:microsoft.com/office/officeart/2005/8/layout/list1"/>
    <dgm:cxn modelId="{06CA764C-E2D7-4BD2-A686-0DDD341ADB9E}" type="presOf" srcId="{B6CB0CBA-2B96-4BD0-BBF0-A53DF44F5C82}" destId="{9EEDD691-64B0-4ED6-A2C1-BB60D4352CDD}" srcOrd="1" destOrd="0" presId="urn:microsoft.com/office/officeart/2005/8/layout/list1"/>
    <dgm:cxn modelId="{13EAE76C-90C8-40EA-9B26-CAD86A81BC83}" type="presOf" srcId="{530B9217-0EEE-4ADD-9D0A-B0529C56582C}" destId="{AB3986B5-78B9-4E11-899E-CC51569CA42E}" srcOrd="0" destOrd="0" presId="urn:microsoft.com/office/officeart/2005/8/layout/list1"/>
    <dgm:cxn modelId="{A46D186E-64AF-4E46-8712-6A260041570E}" type="presOf" srcId="{CC75F2E2-28DE-4DB9-B72D-A9644E6CB82C}" destId="{2C942C72-338B-434E-B41A-E3AB50ECA626}" srcOrd="1" destOrd="0" presId="urn:microsoft.com/office/officeart/2005/8/layout/list1"/>
    <dgm:cxn modelId="{D77C4554-72DB-4DC9-909E-AB2CEDD55BB7}" type="presOf" srcId="{D23F91AE-6826-4C0A-9BD8-60FBFBF60532}" destId="{6C5C8F1F-3E09-4B2F-8566-53A30018629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DB01628B-FC30-42F7-AD37-E2540C1DC228}" type="presOf" srcId="{E4E41ACB-F6FC-4136-815C-F8850F017EBB}" destId="{11383E80-FD42-4B08-81EF-674CB526D8C4}" srcOrd="0"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48092297-E304-46B9-8F10-119B579FCE3B}" type="presOf" srcId="{2EC322FE-6FCB-4A2C-A44D-D32A1B33DF5B}" destId="{2EE321E6-C7D3-45AD-8E4F-E304A8754263}" srcOrd="1" destOrd="0" presId="urn:microsoft.com/office/officeart/2005/8/layout/list1"/>
    <dgm:cxn modelId="{318ED99F-9AA0-4343-B8E0-2B3FD3B6F500}" type="presOf" srcId="{424FF0F0-7D44-4A1C-9172-46D73E198797}" destId="{36D3CCB3-0A8F-4EDB-912B-FBF7FD61D4C5}" srcOrd="0" destOrd="0" presId="urn:microsoft.com/office/officeart/2005/8/layout/list1"/>
    <dgm:cxn modelId="{707041AC-4748-429B-A447-911255A63577}" type="presOf" srcId="{E4E41ACB-F6FC-4136-815C-F8850F017EBB}" destId="{22767BF5-7525-4FFF-82C5-3B5607724880}" srcOrd="1" destOrd="0" presId="urn:microsoft.com/office/officeart/2005/8/layout/list1"/>
    <dgm:cxn modelId="{C1FCBAC2-D3E9-495E-86CD-FDDC2449143F}" type="presOf" srcId="{455811D9-D27C-4F86-A2D7-7A644A6C281B}" destId="{163B581F-617E-49FB-82FD-C96D99D3B65D}" srcOrd="0" destOrd="0" presId="urn:microsoft.com/office/officeart/2005/8/layout/list1"/>
    <dgm:cxn modelId="{C01FFDC8-EB85-43E2-B96B-C6042BEF444C}" type="presOf" srcId="{3E82535D-EFC9-413A-9964-87EF89E08684}" destId="{FB75BBD8-8592-443C-BE9B-F994BB2775EA}"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94D5FEEB-A9DC-424C-8D8F-FD0B982B4402}" type="presOf" srcId="{530B9217-0EEE-4ADD-9D0A-B0529C56582C}" destId="{A9F21995-2B81-484F-99CA-682996608ABC}" srcOrd="1"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949265F4-05C5-4A3C-92C2-96E081C7761B}" type="presOf" srcId="{B6CB0CBA-2B96-4BD0-BBF0-A53DF44F5C82}" destId="{35FB6651-544E-463C-8626-0FE4C84226C7}" srcOrd="0" destOrd="0" presId="urn:microsoft.com/office/officeart/2005/8/layout/list1"/>
    <dgm:cxn modelId="{2812A8FC-E072-43A4-B434-B0D52217FD02}" type="presOf" srcId="{CC75F2E2-28DE-4DB9-B72D-A9644E6CB82C}" destId="{B22DF84A-7E66-4E5B-8688-90A870F7205B}"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830DDF2F-377A-46A1-BD8B-8A8F8E4AEDB6}" type="presParOf" srcId="{A53782DC-B866-4FFE-9B5D-B3809BD7C8A0}" destId="{FEF8C7FA-244F-4006-BC89-4B1D90AA1430}" srcOrd="0" destOrd="0" presId="urn:microsoft.com/office/officeart/2005/8/layout/list1"/>
    <dgm:cxn modelId="{73E80B2F-9495-47A6-B8E3-17666AB437A0}" type="presParOf" srcId="{FEF8C7FA-244F-4006-BC89-4B1D90AA1430}" destId="{AB3986B5-78B9-4E11-899E-CC51569CA42E}" srcOrd="0" destOrd="0" presId="urn:microsoft.com/office/officeart/2005/8/layout/list1"/>
    <dgm:cxn modelId="{E4C86C3A-DE4F-4E06-88D8-C60331D4D062}" type="presParOf" srcId="{FEF8C7FA-244F-4006-BC89-4B1D90AA1430}" destId="{A9F21995-2B81-484F-99CA-682996608ABC}" srcOrd="1" destOrd="0" presId="urn:microsoft.com/office/officeart/2005/8/layout/list1"/>
    <dgm:cxn modelId="{16876E81-1C37-479C-9BB4-E843546DC628}" type="presParOf" srcId="{A53782DC-B866-4FFE-9B5D-B3809BD7C8A0}" destId="{6299D2E4-9C04-49B8-9B88-3702DAFD6E03}" srcOrd="1" destOrd="0" presId="urn:microsoft.com/office/officeart/2005/8/layout/list1"/>
    <dgm:cxn modelId="{E85872F6-21FC-4C6B-A307-448B46A863E0}" type="presParOf" srcId="{A53782DC-B866-4FFE-9B5D-B3809BD7C8A0}" destId="{36D3CCB3-0A8F-4EDB-912B-FBF7FD61D4C5}" srcOrd="2" destOrd="0" presId="urn:microsoft.com/office/officeart/2005/8/layout/list1"/>
    <dgm:cxn modelId="{EC0F4545-8011-467B-8729-E58CCC67D35E}" type="presParOf" srcId="{A53782DC-B866-4FFE-9B5D-B3809BD7C8A0}" destId="{AB302913-C94C-4FB0-A062-5E214F1723A3}" srcOrd="3" destOrd="0" presId="urn:microsoft.com/office/officeart/2005/8/layout/list1"/>
    <dgm:cxn modelId="{7CFCC5BE-72E9-4373-B087-E808185A8E7D}" type="presParOf" srcId="{A53782DC-B866-4FFE-9B5D-B3809BD7C8A0}" destId="{C094A9BE-993C-41F7-8A4A-502839AF19F1}" srcOrd="4" destOrd="0" presId="urn:microsoft.com/office/officeart/2005/8/layout/list1"/>
    <dgm:cxn modelId="{624751E7-CB03-49A4-AA41-D7E3FC2A2BAD}" type="presParOf" srcId="{C094A9BE-993C-41F7-8A4A-502839AF19F1}" destId="{35FB6651-544E-463C-8626-0FE4C84226C7}" srcOrd="0" destOrd="0" presId="urn:microsoft.com/office/officeart/2005/8/layout/list1"/>
    <dgm:cxn modelId="{EE514AF6-B451-47C3-9334-99D66C013E5B}" type="presParOf" srcId="{C094A9BE-993C-41F7-8A4A-502839AF19F1}" destId="{9EEDD691-64B0-4ED6-A2C1-BB60D4352CDD}" srcOrd="1" destOrd="0" presId="urn:microsoft.com/office/officeart/2005/8/layout/list1"/>
    <dgm:cxn modelId="{3CC214D4-C217-4946-B91F-AEA2F902F71A}" type="presParOf" srcId="{A53782DC-B866-4FFE-9B5D-B3809BD7C8A0}" destId="{FE2FE90D-068F-4E1C-87FC-272062818770}" srcOrd="5" destOrd="0" presId="urn:microsoft.com/office/officeart/2005/8/layout/list1"/>
    <dgm:cxn modelId="{3A0FE2A2-88BC-4111-BDBD-8C6A1E69D555}" type="presParOf" srcId="{A53782DC-B866-4FFE-9B5D-B3809BD7C8A0}" destId="{6C5C8F1F-3E09-4B2F-8566-53A30018629A}" srcOrd="6" destOrd="0" presId="urn:microsoft.com/office/officeart/2005/8/layout/list1"/>
    <dgm:cxn modelId="{C92DB982-8E39-47CB-95FF-1CD7C69013D0}" type="presParOf" srcId="{A53782DC-B866-4FFE-9B5D-B3809BD7C8A0}" destId="{5BDAC183-486B-4848-8F5D-0AA23CFF95BB}" srcOrd="7" destOrd="0" presId="urn:microsoft.com/office/officeart/2005/8/layout/list1"/>
    <dgm:cxn modelId="{AB233B00-C4CD-4681-89C5-0B08A870CCFC}" type="presParOf" srcId="{A53782DC-B866-4FFE-9B5D-B3809BD7C8A0}" destId="{56BA6485-BBFE-428F-B011-4DEF78A874CA}" srcOrd="8" destOrd="0" presId="urn:microsoft.com/office/officeart/2005/8/layout/list1"/>
    <dgm:cxn modelId="{1880A7A5-DAD2-4383-A9D9-87E72D4FA708}" type="presParOf" srcId="{56BA6485-BBFE-428F-B011-4DEF78A874CA}" destId="{11383E80-FD42-4B08-81EF-674CB526D8C4}" srcOrd="0" destOrd="0" presId="urn:microsoft.com/office/officeart/2005/8/layout/list1"/>
    <dgm:cxn modelId="{191521F5-0348-4D1D-82C5-28116805D782}" type="presParOf" srcId="{56BA6485-BBFE-428F-B011-4DEF78A874CA}" destId="{22767BF5-7525-4FFF-82C5-3B5607724880}" srcOrd="1" destOrd="0" presId="urn:microsoft.com/office/officeart/2005/8/layout/list1"/>
    <dgm:cxn modelId="{15BD68C8-52DC-4CBA-B0A3-BF95CB0612DE}" type="presParOf" srcId="{A53782DC-B866-4FFE-9B5D-B3809BD7C8A0}" destId="{F558A9C0-ADA7-4ED9-A988-A5BBD9147549}" srcOrd="9" destOrd="0" presId="urn:microsoft.com/office/officeart/2005/8/layout/list1"/>
    <dgm:cxn modelId="{2B9D97B6-ABC6-4A54-8318-7F4D315F6348}" type="presParOf" srcId="{A53782DC-B866-4FFE-9B5D-B3809BD7C8A0}" destId="{4A9066ED-B77A-4159-8A80-6B3B0AE2D850}" srcOrd="10" destOrd="0" presId="urn:microsoft.com/office/officeart/2005/8/layout/list1"/>
    <dgm:cxn modelId="{F2E3AB19-8B07-4AD0-A5A6-FF7D5E0ADDDD}" type="presParOf" srcId="{A53782DC-B866-4FFE-9B5D-B3809BD7C8A0}" destId="{98CFA7EE-6465-4679-AC1C-068F6B647044}" srcOrd="11" destOrd="0" presId="urn:microsoft.com/office/officeart/2005/8/layout/list1"/>
    <dgm:cxn modelId="{A2AD3F43-2748-4286-B2A0-4FBFA6006D37}" type="presParOf" srcId="{A53782DC-B866-4FFE-9B5D-B3809BD7C8A0}" destId="{CF306EC4-4482-40E8-95F3-B2002FD47613}" srcOrd="12" destOrd="0" presId="urn:microsoft.com/office/officeart/2005/8/layout/list1"/>
    <dgm:cxn modelId="{7577628C-A5CE-4511-80C8-6761CBC9C4EF}" type="presParOf" srcId="{CF306EC4-4482-40E8-95F3-B2002FD47613}" destId="{B22DF84A-7E66-4E5B-8688-90A870F7205B}" srcOrd="0" destOrd="0" presId="urn:microsoft.com/office/officeart/2005/8/layout/list1"/>
    <dgm:cxn modelId="{17DF6776-F491-4B41-B9D4-4AD35688378E}" type="presParOf" srcId="{CF306EC4-4482-40E8-95F3-B2002FD47613}" destId="{2C942C72-338B-434E-B41A-E3AB50ECA626}" srcOrd="1" destOrd="0" presId="urn:microsoft.com/office/officeart/2005/8/layout/list1"/>
    <dgm:cxn modelId="{09B86226-9103-407B-9E72-E5044B3D9BFF}" type="presParOf" srcId="{A53782DC-B866-4FFE-9B5D-B3809BD7C8A0}" destId="{C9776A46-6BBD-431A-8A8F-75E0FBE0AC97}" srcOrd="13" destOrd="0" presId="urn:microsoft.com/office/officeart/2005/8/layout/list1"/>
    <dgm:cxn modelId="{3E637015-FE2E-402B-AB2D-4C9100C758FF}" type="presParOf" srcId="{A53782DC-B866-4FFE-9B5D-B3809BD7C8A0}" destId="{FB75BBD8-8592-443C-BE9B-F994BB2775EA}" srcOrd="14" destOrd="0" presId="urn:microsoft.com/office/officeart/2005/8/layout/list1"/>
    <dgm:cxn modelId="{ABF65B9E-63C3-4B18-A772-3A5CCFFD2150}" type="presParOf" srcId="{A53782DC-B866-4FFE-9B5D-B3809BD7C8A0}" destId="{9D576499-6332-471F-A547-46E9B5F2E4B9}" srcOrd="15" destOrd="0" presId="urn:microsoft.com/office/officeart/2005/8/layout/list1"/>
    <dgm:cxn modelId="{05887122-8FB5-45A5-A119-859024D94A5B}" type="presParOf" srcId="{A53782DC-B866-4FFE-9B5D-B3809BD7C8A0}" destId="{30E17D28-47A1-45D5-8CE6-67E527F5B4E7}" srcOrd="16" destOrd="0" presId="urn:microsoft.com/office/officeart/2005/8/layout/list1"/>
    <dgm:cxn modelId="{962A6DD7-41E6-451D-8C82-6B6732E9770A}" type="presParOf" srcId="{30E17D28-47A1-45D5-8CE6-67E527F5B4E7}" destId="{7EBAEF41-E79C-4C4F-908A-7ECA91B39339}" srcOrd="0" destOrd="0" presId="urn:microsoft.com/office/officeart/2005/8/layout/list1"/>
    <dgm:cxn modelId="{ADB85CE2-3E35-4646-8E7B-C07837032F3B}" type="presParOf" srcId="{30E17D28-47A1-45D5-8CE6-67E527F5B4E7}" destId="{2EE321E6-C7D3-45AD-8E4F-E304A8754263}" srcOrd="1" destOrd="0" presId="urn:microsoft.com/office/officeart/2005/8/layout/list1"/>
    <dgm:cxn modelId="{84B7CE4E-0FF3-426C-9B2F-8B40A0D9B318}" type="presParOf" srcId="{A53782DC-B866-4FFE-9B5D-B3809BD7C8A0}" destId="{51362948-4CD1-49DA-977D-0DB47A7E00C0}" srcOrd="17" destOrd="0" presId="urn:microsoft.com/office/officeart/2005/8/layout/list1"/>
    <dgm:cxn modelId="{040431F0-F01A-4B2D-85A6-8291F518FA3E}"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Deploy .NET with your application for guaranteed compatibility and deployment flexibility</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Upgrade your application from .NET Framework to .NET Core</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Add a reference to the </a:t>
          </a:r>
          <a:r>
            <a:rPr lang="en-US" err="1"/>
            <a:t>Microsoft.Windows.SDK.Contracts</a:t>
          </a:r>
          <a:r>
            <a:rPr lang="en-US"/>
            <a:t> NuGet package</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Use the Windows Application Packaging Project to create an .MSIX package with .</a:t>
          </a:r>
          <a:r>
            <a:rPr lang="en-US" err="1"/>
            <a:t>appinstaller</a:t>
          </a:r>
          <a:r>
            <a:rPr lang="en-US"/>
            <a:t> technology</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1CE95BC2-C591-4B62-BD75-F5113AE960F3}">
      <dgm:prSet phldrT="[Text]"/>
      <dgm:spPr/>
      <dgm:t>
        <a:bodyPr/>
        <a:lstStyle/>
        <a:p>
          <a:r>
            <a:rPr lang="en-US"/>
            <a:t>Use toolkit provided controls, or build your own and host them with the XAML Host Control</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188E6911-6F7B-4081-97C8-F2B2C29A0452}">
      <dgm:prSet phldrT="[Text]"/>
      <dgm:spPr/>
      <dgm:t>
        <a:bodyPr/>
        <a:lstStyle/>
        <a:p>
          <a:r>
            <a:rPr lang="en-US"/>
            <a:t>Use Azure DevOps + .NET Core SDK for easy client DevOps</a:t>
          </a:r>
        </a:p>
      </dgm:t>
    </dgm:pt>
    <dgm:pt modelId="{7713604B-1DD9-454A-998B-1A3F20045B02}" type="parTrans" cxnId="{B66730FF-A9D1-4377-9DAC-46ED1798E540}">
      <dgm:prSet/>
      <dgm:spPr/>
    </dgm:pt>
    <dgm:pt modelId="{480228B8-0516-423C-B688-5D31D6C731A7}" type="sibTrans" cxnId="{B66730FF-A9D1-4377-9DAC-46ED1798E540}">
      <dgm:prSet/>
      <dgm:spPr/>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984B819F-5B7F-4A0F-94B3-882DCF48E520}"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6A1F1519-72E2-4630-A15A-D569E1CB1A8D}" type="presOf" srcId="{2EC322FE-6FCB-4A2C-A44D-D32A1B33DF5B}" destId="{7EBAEF41-E79C-4C4F-908A-7ECA91B39339}" srcOrd="0" destOrd="0" presId="urn:microsoft.com/office/officeart/2005/8/layout/list1"/>
    <dgm:cxn modelId="{EB6DC426-377E-4357-B007-F309415A7480}" type="presOf" srcId="{B6CB0CBA-2B96-4BD0-BBF0-A53DF44F5C82}" destId="{35FB6651-544E-463C-8626-0FE4C84226C7}" srcOrd="0" destOrd="0" presId="urn:microsoft.com/office/officeart/2005/8/layout/list1"/>
    <dgm:cxn modelId="{9438DF29-A5AA-4E14-9188-928CF26B9D29}" type="presOf" srcId="{1CE95BC2-C591-4B62-BD75-F5113AE960F3}" destId="{4A9066ED-B77A-4159-8A80-6B3B0AE2D850}" srcOrd="0" destOrd="0" presId="urn:microsoft.com/office/officeart/2005/8/layout/list1"/>
    <dgm:cxn modelId="{36CE8532-CD9A-43F8-B06A-A9D7682DC186}" type="presOf" srcId="{530B9217-0EEE-4ADD-9D0A-B0529C56582C}" destId="{A9F21995-2B81-484F-99CA-682996608ABC}" srcOrd="1" destOrd="0" presId="urn:microsoft.com/office/officeart/2005/8/layout/list1"/>
    <dgm:cxn modelId="{8F6C453C-73C8-48EB-B8B3-0070F9CBD77F}" type="presOf" srcId="{3E82535D-EFC9-413A-9964-87EF89E08684}" destId="{FB75BBD8-8592-443C-BE9B-F994BB2775EA}" srcOrd="0" destOrd="0" presId="urn:microsoft.com/office/officeart/2005/8/layout/list1"/>
    <dgm:cxn modelId="{8848713C-EBE3-4F51-92C8-19D06C5B4D20}" type="presOf" srcId="{188E6911-6F7B-4081-97C8-F2B2C29A0452}" destId="{FB75BBD8-8592-443C-BE9B-F994BB2775EA}" srcOrd="0" destOrd="1"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FE9D7E49-D621-4161-A573-9C6DA2B7FAA4}" type="presOf" srcId="{E4E41ACB-F6FC-4136-815C-F8850F017EBB}" destId="{11383E80-FD42-4B08-81EF-674CB526D8C4}" srcOrd="0" destOrd="0" presId="urn:microsoft.com/office/officeart/2005/8/layout/list1"/>
    <dgm:cxn modelId="{522CDC6F-CCE0-422C-BE85-473117387FA2}" type="presOf" srcId="{2EC322FE-6FCB-4A2C-A44D-D32A1B33DF5B}" destId="{2EE321E6-C7D3-45AD-8E4F-E304A8754263}" srcOrd="1" destOrd="0" presId="urn:microsoft.com/office/officeart/2005/8/layout/list1"/>
    <dgm:cxn modelId="{D7AA9054-D06D-4F45-946E-B88987568F15}" type="presOf" srcId="{424FF0F0-7D44-4A1C-9172-46D73E198797}" destId="{36D3CCB3-0A8F-4EDB-912B-FBF7FD61D4C5}" srcOrd="0" destOrd="0" presId="urn:microsoft.com/office/officeart/2005/8/layout/list1"/>
    <dgm:cxn modelId="{1FD15956-208F-43A7-A9EC-167CF8C185DB}" type="presOf" srcId="{B6CB0CBA-2B96-4BD0-BBF0-A53DF44F5C82}" destId="{9EEDD691-64B0-4ED6-A2C1-BB60D4352CDD}" srcOrd="1"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F07BAC97-2B87-4AC4-9F4B-DDA979BC0AA3}" type="presOf" srcId="{CC75F2E2-28DE-4DB9-B72D-A9644E6CB82C}" destId="{B22DF84A-7E66-4E5B-8688-90A870F7205B}" srcOrd="0" destOrd="0" presId="urn:microsoft.com/office/officeart/2005/8/layout/list1"/>
    <dgm:cxn modelId="{17016BA2-7A9C-4EF3-8642-6641F8171ECC}" type="presOf" srcId="{530B9217-0EEE-4ADD-9D0A-B0529C56582C}" destId="{AB3986B5-78B9-4E11-899E-CC51569CA42E}" srcOrd="0" destOrd="0" presId="urn:microsoft.com/office/officeart/2005/8/layout/list1"/>
    <dgm:cxn modelId="{F4AE74A2-9A3D-4D52-9CFD-9852ED967368}" type="presOf" srcId="{455811D9-D27C-4F86-A2D7-7A644A6C281B}" destId="{163B581F-617E-49FB-82FD-C96D99D3B65D}" srcOrd="0" destOrd="0" presId="urn:microsoft.com/office/officeart/2005/8/layout/list1"/>
    <dgm:cxn modelId="{D0E3FAA7-4B2D-48BA-B477-36EEB708106F}" type="presOf" srcId="{E4E41ACB-F6FC-4136-815C-F8850F017EBB}" destId="{22767BF5-7525-4FFF-82C5-3B5607724880}" srcOrd="1" destOrd="0" presId="urn:microsoft.com/office/officeart/2005/8/layout/list1"/>
    <dgm:cxn modelId="{64C90FC5-0B38-4A14-97F2-7E61A6D408CE}" type="presOf" srcId="{D23F91AE-6826-4C0A-9BD8-60FBFBF60532}" destId="{6C5C8F1F-3E09-4B2F-8566-53A30018629A}" srcOrd="0" destOrd="0" presId="urn:microsoft.com/office/officeart/2005/8/layout/list1"/>
    <dgm:cxn modelId="{6F895EC7-A5FE-4599-8529-CDB2053561B0}" type="presOf" srcId="{CC75F2E2-28DE-4DB9-B72D-A9644E6CB82C}" destId="{2C942C72-338B-434E-B41A-E3AB50ECA626}" srcOrd="1"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6DD3C3F2-437F-4D6F-8487-347901F0AE8F}" type="presOf" srcId="{97466E2A-54E8-4385-B765-3C29D225C220}" destId="{A53782DC-B866-4FFE-9B5D-B3809BD7C8A0}"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B66730FF-A9D1-4377-9DAC-46ED1798E540}" srcId="{CC75F2E2-28DE-4DB9-B72D-A9644E6CB82C}" destId="{188E6911-6F7B-4081-97C8-F2B2C29A0452}" srcOrd="1" destOrd="0" parTransId="{7713604B-1DD9-454A-998B-1A3F20045B02}" sibTransId="{480228B8-0516-423C-B688-5D31D6C731A7}"/>
    <dgm:cxn modelId="{B15CC8AB-B937-4204-A803-CB913701C496}" type="presParOf" srcId="{A53782DC-B866-4FFE-9B5D-B3809BD7C8A0}" destId="{FEF8C7FA-244F-4006-BC89-4B1D90AA1430}" srcOrd="0" destOrd="0" presId="urn:microsoft.com/office/officeart/2005/8/layout/list1"/>
    <dgm:cxn modelId="{D0B118A6-9151-4856-9008-55CA0DB34158}" type="presParOf" srcId="{FEF8C7FA-244F-4006-BC89-4B1D90AA1430}" destId="{AB3986B5-78B9-4E11-899E-CC51569CA42E}" srcOrd="0" destOrd="0" presId="urn:microsoft.com/office/officeart/2005/8/layout/list1"/>
    <dgm:cxn modelId="{8B804471-A222-4DA9-9B92-1086AF7842B7}" type="presParOf" srcId="{FEF8C7FA-244F-4006-BC89-4B1D90AA1430}" destId="{A9F21995-2B81-484F-99CA-682996608ABC}" srcOrd="1" destOrd="0" presId="urn:microsoft.com/office/officeart/2005/8/layout/list1"/>
    <dgm:cxn modelId="{CC0C6946-2325-4D24-804B-66A36675A58B}" type="presParOf" srcId="{A53782DC-B866-4FFE-9B5D-B3809BD7C8A0}" destId="{6299D2E4-9C04-49B8-9B88-3702DAFD6E03}" srcOrd="1" destOrd="0" presId="urn:microsoft.com/office/officeart/2005/8/layout/list1"/>
    <dgm:cxn modelId="{05C598CC-E467-44B7-B200-3CDF2EA217C5}" type="presParOf" srcId="{A53782DC-B866-4FFE-9B5D-B3809BD7C8A0}" destId="{36D3CCB3-0A8F-4EDB-912B-FBF7FD61D4C5}" srcOrd="2" destOrd="0" presId="urn:microsoft.com/office/officeart/2005/8/layout/list1"/>
    <dgm:cxn modelId="{A02A8323-8F50-4B14-AC34-08D80703B33E}" type="presParOf" srcId="{A53782DC-B866-4FFE-9B5D-B3809BD7C8A0}" destId="{AB302913-C94C-4FB0-A062-5E214F1723A3}" srcOrd="3" destOrd="0" presId="urn:microsoft.com/office/officeart/2005/8/layout/list1"/>
    <dgm:cxn modelId="{5A66BB84-6B0E-48BF-B97C-73513CA2C81F}" type="presParOf" srcId="{A53782DC-B866-4FFE-9B5D-B3809BD7C8A0}" destId="{C094A9BE-993C-41F7-8A4A-502839AF19F1}" srcOrd="4" destOrd="0" presId="urn:microsoft.com/office/officeart/2005/8/layout/list1"/>
    <dgm:cxn modelId="{B67AFA21-63AA-4C76-9666-244485A51424}" type="presParOf" srcId="{C094A9BE-993C-41F7-8A4A-502839AF19F1}" destId="{35FB6651-544E-463C-8626-0FE4C84226C7}" srcOrd="0" destOrd="0" presId="urn:microsoft.com/office/officeart/2005/8/layout/list1"/>
    <dgm:cxn modelId="{394215EB-7E03-4C42-BF89-71B30AF0E63E}" type="presParOf" srcId="{C094A9BE-993C-41F7-8A4A-502839AF19F1}" destId="{9EEDD691-64B0-4ED6-A2C1-BB60D4352CDD}" srcOrd="1" destOrd="0" presId="urn:microsoft.com/office/officeart/2005/8/layout/list1"/>
    <dgm:cxn modelId="{784F527C-643A-4A48-AC75-CB4D6D93D40B}" type="presParOf" srcId="{A53782DC-B866-4FFE-9B5D-B3809BD7C8A0}" destId="{FE2FE90D-068F-4E1C-87FC-272062818770}" srcOrd="5" destOrd="0" presId="urn:microsoft.com/office/officeart/2005/8/layout/list1"/>
    <dgm:cxn modelId="{3CEEF016-FE3F-4DF1-A914-A43870A6264F}" type="presParOf" srcId="{A53782DC-B866-4FFE-9B5D-B3809BD7C8A0}" destId="{6C5C8F1F-3E09-4B2F-8566-53A30018629A}" srcOrd="6" destOrd="0" presId="urn:microsoft.com/office/officeart/2005/8/layout/list1"/>
    <dgm:cxn modelId="{475A44A5-95B5-4BAF-8A93-8765CCFF7549}" type="presParOf" srcId="{A53782DC-B866-4FFE-9B5D-B3809BD7C8A0}" destId="{5BDAC183-486B-4848-8F5D-0AA23CFF95BB}" srcOrd="7" destOrd="0" presId="urn:microsoft.com/office/officeart/2005/8/layout/list1"/>
    <dgm:cxn modelId="{600DBD40-878F-44F4-9A46-D543A2CDC2A8}" type="presParOf" srcId="{A53782DC-B866-4FFE-9B5D-B3809BD7C8A0}" destId="{56BA6485-BBFE-428F-B011-4DEF78A874CA}" srcOrd="8" destOrd="0" presId="urn:microsoft.com/office/officeart/2005/8/layout/list1"/>
    <dgm:cxn modelId="{2A5A5DC6-B6EB-4E66-AACE-F8C47132B3E5}" type="presParOf" srcId="{56BA6485-BBFE-428F-B011-4DEF78A874CA}" destId="{11383E80-FD42-4B08-81EF-674CB526D8C4}" srcOrd="0" destOrd="0" presId="urn:microsoft.com/office/officeart/2005/8/layout/list1"/>
    <dgm:cxn modelId="{76EC0A08-9124-4C20-880C-81C7321A20A6}" type="presParOf" srcId="{56BA6485-BBFE-428F-B011-4DEF78A874CA}" destId="{22767BF5-7525-4FFF-82C5-3B5607724880}" srcOrd="1" destOrd="0" presId="urn:microsoft.com/office/officeart/2005/8/layout/list1"/>
    <dgm:cxn modelId="{C0EB457E-489E-489C-BD66-CEF263FE506A}" type="presParOf" srcId="{A53782DC-B866-4FFE-9B5D-B3809BD7C8A0}" destId="{F558A9C0-ADA7-4ED9-A988-A5BBD9147549}" srcOrd="9" destOrd="0" presId="urn:microsoft.com/office/officeart/2005/8/layout/list1"/>
    <dgm:cxn modelId="{52AF9181-9230-4A8A-87F0-BE97D62F53A3}" type="presParOf" srcId="{A53782DC-B866-4FFE-9B5D-B3809BD7C8A0}" destId="{4A9066ED-B77A-4159-8A80-6B3B0AE2D850}" srcOrd="10" destOrd="0" presId="urn:microsoft.com/office/officeart/2005/8/layout/list1"/>
    <dgm:cxn modelId="{7343505C-72E2-4D70-9901-6217BDF6D43E}" type="presParOf" srcId="{A53782DC-B866-4FFE-9B5D-B3809BD7C8A0}" destId="{984B819F-5B7F-4A0F-94B3-882DCF48E520}" srcOrd="11" destOrd="0" presId="urn:microsoft.com/office/officeart/2005/8/layout/list1"/>
    <dgm:cxn modelId="{F413319F-FFB4-4967-9140-810AFA1F06A5}" type="presParOf" srcId="{A53782DC-B866-4FFE-9B5D-B3809BD7C8A0}" destId="{CF306EC4-4482-40E8-95F3-B2002FD47613}" srcOrd="12" destOrd="0" presId="urn:microsoft.com/office/officeart/2005/8/layout/list1"/>
    <dgm:cxn modelId="{96603185-7265-4BF7-B27B-AD9792F5D701}" type="presParOf" srcId="{CF306EC4-4482-40E8-95F3-B2002FD47613}" destId="{B22DF84A-7E66-4E5B-8688-90A870F7205B}" srcOrd="0" destOrd="0" presId="urn:microsoft.com/office/officeart/2005/8/layout/list1"/>
    <dgm:cxn modelId="{CA8B9572-4819-47BB-B3E9-2F0D953B45B4}" type="presParOf" srcId="{CF306EC4-4482-40E8-95F3-B2002FD47613}" destId="{2C942C72-338B-434E-B41A-E3AB50ECA626}" srcOrd="1" destOrd="0" presId="urn:microsoft.com/office/officeart/2005/8/layout/list1"/>
    <dgm:cxn modelId="{4FEB108B-BA3A-4838-9041-B183448C7B92}" type="presParOf" srcId="{A53782DC-B866-4FFE-9B5D-B3809BD7C8A0}" destId="{C9776A46-6BBD-431A-8A8F-75E0FBE0AC97}" srcOrd="13" destOrd="0" presId="urn:microsoft.com/office/officeart/2005/8/layout/list1"/>
    <dgm:cxn modelId="{AAB7156D-3EAA-4171-96CE-43A5C1F49458}" type="presParOf" srcId="{A53782DC-B866-4FFE-9B5D-B3809BD7C8A0}" destId="{FB75BBD8-8592-443C-BE9B-F994BB2775EA}" srcOrd="14" destOrd="0" presId="urn:microsoft.com/office/officeart/2005/8/layout/list1"/>
    <dgm:cxn modelId="{1C10BAAA-D734-4296-A505-251328021E58}" type="presParOf" srcId="{A53782DC-B866-4FFE-9B5D-B3809BD7C8A0}" destId="{9D576499-6332-471F-A547-46E9B5F2E4B9}" srcOrd="15" destOrd="0" presId="urn:microsoft.com/office/officeart/2005/8/layout/list1"/>
    <dgm:cxn modelId="{2D61F551-1306-416C-ADD4-162C5BAF3340}" type="presParOf" srcId="{A53782DC-B866-4FFE-9B5D-B3809BD7C8A0}" destId="{30E17D28-47A1-45D5-8CE6-67E527F5B4E7}" srcOrd="16" destOrd="0" presId="urn:microsoft.com/office/officeart/2005/8/layout/list1"/>
    <dgm:cxn modelId="{6CC29CC7-93E4-410D-9393-F610D486D3EA}" type="presParOf" srcId="{30E17D28-47A1-45D5-8CE6-67E527F5B4E7}" destId="{7EBAEF41-E79C-4C4F-908A-7ECA91B39339}" srcOrd="0" destOrd="0" presId="urn:microsoft.com/office/officeart/2005/8/layout/list1"/>
    <dgm:cxn modelId="{BF823927-D8E8-4ACA-BAFA-A6086E605AFB}" type="presParOf" srcId="{30E17D28-47A1-45D5-8CE6-67E527F5B4E7}" destId="{2EE321E6-C7D3-45AD-8E4F-E304A8754263}" srcOrd="1" destOrd="0" presId="urn:microsoft.com/office/officeart/2005/8/layout/list1"/>
    <dgm:cxn modelId="{52D85BC7-D816-4138-A789-8003141A23B4}" type="presParOf" srcId="{A53782DC-B866-4FFE-9B5D-B3809BD7C8A0}" destId="{51362948-4CD1-49DA-977D-0DB47A7E00C0}" srcOrd="17" destOrd="0" presId="urn:microsoft.com/office/officeart/2005/8/layout/list1"/>
    <dgm:cxn modelId="{C261B417-A7FD-474F-997D-14A7BD8D546B}"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New development is happening in .NET Core, including runtime optimizations and new language features</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E.g. Bluetooth, Camera, Location, Notifications, </a:t>
          </a:r>
          <a:r>
            <a:rPr lang="en-US" sz="1400" kern="1200" err="1"/>
            <a:t>etc</a:t>
          </a:r>
          <a:r>
            <a:rPr lang="en-US" sz="1400" kern="1200"/>
            <a:t>…</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in Windows 10 XAML where it makes sense for your applications with XAML Islands</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MSIX packaging supports automatic, incremental, behind-the-scenes application updates.</a:t>
          </a:r>
        </a:p>
        <a:p>
          <a:pPr marL="114300" lvl="1" indent="-114300" algn="l" defTabSz="622300">
            <a:lnSpc>
              <a:spcPct val="90000"/>
            </a:lnSpc>
            <a:spcBef>
              <a:spcPct val="0"/>
            </a:spcBef>
            <a:spcAft>
              <a:spcPct val="15000"/>
            </a:spcAft>
            <a:buChar char="•"/>
          </a:pPr>
          <a:r>
            <a:rPr lang="en-US" sz="1400" kern="1200"/>
            <a:t>.NET Core supports CLI acquisition and updates for easy DevOps supports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With .NET Core 3.0, you are no longer bound to machine-wide .NET Framework dependencies</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New development is happening in .NET Core, including runtime optimizations and new language features</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E.g. Bluetooth, Camera, Location, Notifications, </a:t>
          </a:r>
          <a:r>
            <a:rPr lang="en-US" sz="1400" kern="1200" err="1"/>
            <a:t>etc</a:t>
          </a:r>
          <a:r>
            <a:rPr lang="en-US" sz="1400" kern="1200"/>
            <a:t>…</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in Windows 10 XAML where it makes sense for your applications with XAML Islands</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MSIX packaging supports automatic, incremental, behind-the-scenes application updates.</a:t>
          </a:r>
        </a:p>
        <a:p>
          <a:pPr marL="114300" lvl="1" indent="-114300" algn="l" defTabSz="622300">
            <a:lnSpc>
              <a:spcPct val="90000"/>
            </a:lnSpc>
            <a:spcBef>
              <a:spcPct val="0"/>
            </a:spcBef>
            <a:spcAft>
              <a:spcPct val="15000"/>
            </a:spcAft>
            <a:buChar char="•"/>
          </a:pPr>
          <a:r>
            <a:rPr lang="en-US" sz="1400" kern="1200"/>
            <a:t>.NET Core supports CLI acquisition and updates for easy DevOps supports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With .NET Core 3.0, you are no longer bound to machine-wide .NET Framework dependencies</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Upgrade your application from .NET Framework to .NET Core</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a reference to the </a:t>
          </a:r>
          <a:r>
            <a:rPr lang="en-US" sz="1400" kern="1200" err="1"/>
            <a:t>Microsoft.Windows.SDK.Contracts</a:t>
          </a:r>
          <a:r>
            <a:rPr lang="en-US" sz="1400" kern="1200"/>
            <a:t> NuGet package</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toolkit provided controls, or build your own and host them with the XAML Host Control</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the Windows Application Packaging Project to create an .MSIX package with .</a:t>
          </a:r>
          <a:r>
            <a:rPr lang="en-US" sz="1400" kern="1200" err="1"/>
            <a:t>appinstaller</a:t>
          </a:r>
          <a:r>
            <a:rPr lang="en-US" sz="1400" kern="1200"/>
            <a:t> technology</a:t>
          </a:r>
        </a:p>
        <a:p>
          <a:pPr marL="114300" lvl="1" indent="-114300" algn="l" defTabSz="622300">
            <a:lnSpc>
              <a:spcPct val="90000"/>
            </a:lnSpc>
            <a:spcBef>
              <a:spcPct val="0"/>
            </a:spcBef>
            <a:spcAft>
              <a:spcPct val="15000"/>
            </a:spcAft>
            <a:buChar char="•"/>
          </a:pPr>
          <a:r>
            <a:rPr lang="en-US" sz="1400" kern="1200"/>
            <a:t>Use Azure DevOps + .NET Core SDK for easy client DevOps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Deploy .NET with your application for guaranteed compatibility and deployment flexibility</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10/14/2020 2:32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10/14/2020 2:32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t>
            </a:r>
            <a:r>
              <a:rPr lang="en-US" err="1"/>
              <a:t>PieSample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1264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3017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5424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41263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441739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805561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99695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10/14/2020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652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We’re also announcing today the first preview of .NET Core 3. It comes with significant updates to desktop and server workloads.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.NET Core 3 brings Windows desktop development to .NET Core, with support for WinForms and WPF.</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It enables more flexible deployment with side-by-side and self-contained EXEs.</a:t>
            </a:r>
          </a:p>
          <a:p>
            <a:r>
              <a:rPr lang="en-US" sz="1200" b="0" i="0" kern="1200">
                <a:solidFill>
                  <a:schemeClr val="tx1"/>
                </a:solidFill>
                <a:effectLst/>
                <a:latin typeface="+mn-lt"/>
                <a:ea typeface="+mn-ea"/>
                <a:cs typeface="+mn-cs"/>
              </a:rPr>
              <a:t> </a:t>
            </a:r>
          </a:p>
          <a:p>
            <a:r>
              <a:rPr lang="en-US" sz="1200" b="0" i="0" kern="1200">
                <a:solidFill>
                  <a:schemeClr val="tx1"/>
                </a:solidFill>
                <a:effectLst/>
                <a:latin typeface="+mn-lt"/>
                <a:ea typeface="+mn-ea"/>
                <a:cs typeface="+mn-cs"/>
              </a:rPr>
              <a:t>We also have new features on the server side, including composable UIs with ASP.NET Core with Razor Components, which will provide full-stack web development with .NET for the first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10/14/2020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6544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78070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2037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compared to .NET Framework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61271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31288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"As far as ease of porting, we've seen relatively little pain with our efforts... There are some really nice workflows you can do such as top-down proof-of-concept and bottom-up to get everything working right."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822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Rido</a:t>
            </a:r>
          </a:p>
          <a:p>
            <a:endParaRPr lang="en-US"/>
          </a:p>
          <a:p>
            <a:r>
              <a:rPr lang="en-US"/>
              <a:t>This is also used for Windows to enable MSIX on more Windows supported platforms.  It brings an MSI like installation to more Windows platforms. </a:t>
            </a:r>
          </a:p>
          <a:p>
            <a:endParaRPr lang="en-US"/>
          </a:p>
          <a:p>
            <a:r>
              <a:rPr lang="en-US"/>
              <a:t>The developer release will enable a library to be used in your “setup.exe” to Install, update or remove MSIX for the user.  For enterprises we will have a one time redistributable that can be deployed to your clients to enable MSIX as a support installer type.  </a:t>
            </a:r>
          </a:p>
          <a:p>
            <a:endParaRPr lang="en-US"/>
          </a:p>
          <a:p>
            <a:r>
              <a:rPr lang="en-US"/>
              <a:t>MSIX Core leverage the </a:t>
            </a:r>
            <a:r>
              <a:rPr lang="en-US" err="1"/>
              <a:t>blockmap</a:t>
            </a:r>
            <a:r>
              <a:rPr lang="en-US"/>
              <a:t>, integrity, and structure of the manifest to enable developers to use one package across any Windows operating system.  MSIX core is built on our open source cross platform SDK enabling you to adopt MSIX for all your packaging and deployment needs.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311275"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2262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9470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8581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4660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audience wants to see the demo, if not – save time for Q&amp;A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B3F321A-1FF2-4781-BE98-1933372DEEF9}"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6074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10/14/2020 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13944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F9DA-CE78-4D51-99A9-5A6CC3ABA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43AB49-E2C5-4768-BD8B-DB6612760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8BBA3B-0558-4901-B3C7-DCE257D51B50}"/>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6F0719F2-B31C-41AF-9BEB-F25D186FA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AA3E7-D7E1-42C5-B55B-4C199276C502}"/>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2327130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D618-3F96-4190-B7C0-A931ABD46E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750D3-9935-492E-A797-F61DA6EF6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1C6E-9200-45A5-8DD7-7850A2DBB38E}"/>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387B11EC-BF97-456F-A0FD-ED2E1D6B1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CF44D-8345-49C2-B894-CEC8C9769E39}"/>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4955225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269-862B-4FF0-98A9-8860A0F3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AF44C-423D-4F9D-BE1C-EC55C0D40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7417-46A1-4F72-A238-FA956D376E03}"/>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AD0ECE7C-1220-404D-BCB8-264487872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8C07-FBCC-4230-80DF-7F21ADBB99D1}"/>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0418279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597-707F-41C3-A84A-D19544717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0E4F3-8C43-4EA0-94B1-28C594AB5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1160CD-8245-4465-B512-F01E4F9E7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7706A-17B7-47D1-9E65-A2CE773A9803}"/>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6" name="Footer Placeholder 5">
            <a:extLst>
              <a:ext uri="{FF2B5EF4-FFF2-40B4-BE49-F238E27FC236}">
                <a16:creationId xmlns:a16="http://schemas.microsoft.com/office/drawing/2014/main" id="{C8C4E30B-3734-42AC-AE4C-1561DE152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2CB99-8F6E-4D7E-B373-3DBCD7453F6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5485244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35A5-6E38-4EEA-844F-655BDDD29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56421-ECC7-47A1-B6F8-11C431D24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6BA50-0B99-4396-98C3-8C26AF2AD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3647A-875A-44C4-9684-19A4DC28E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B29EA3-1F0C-48F5-A6BD-4997D31E2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630E9-1411-42AF-96B9-595BF0F40F9A}"/>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8" name="Footer Placeholder 7">
            <a:extLst>
              <a:ext uri="{FF2B5EF4-FFF2-40B4-BE49-F238E27FC236}">
                <a16:creationId xmlns:a16="http://schemas.microsoft.com/office/drawing/2014/main" id="{ED9E10AF-A229-477F-A9FE-08123E87C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C4683-F528-4094-9113-1FE5443465E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13499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CDD-A5E1-476F-9E50-9C385606DB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87091-9F55-45B7-993F-7A49355C7641}"/>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4" name="Footer Placeholder 3">
            <a:extLst>
              <a:ext uri="{FF2B5EF4-FFF2-40B4-BE49-F238E27FC236}">
                <a16:creationId xmlns:a16="http://schemas.microsoft.com/office/drawing/2014/main" id="{A94B5DB9-AB8C-4426-B5EC-CB9026D5E9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6D966-2B9E-463A-834B-0FBF5BDBCE2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28147136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CAE98-3240-40DE-8EB4-4C665553D245}"/>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3" name="Footer Placeholder 2">
            <a:extLst>
              <a:ext uri="{FF2B5EF4-FFF2-40B4-BE49-F238E27FC236}">
                <a16:creationId xmlns:a16="http://schemas.microsoft.com/office/drawing/2014/main" id="{511EC112-0B16-42D6-846A-0DE390A392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0BC03-3573-42B9-899D-01D06E9716F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452119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D0E1-6324-4A40-99C7-31D39C369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7D360-2D0E-4424-9EA2-39FB4F3F5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7A0237-5E9B-43BF-A6E9-0050EF469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EE396-EDA1-4A8C-8022-604BAB235FD3}"/>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6" name="Footer Placeholder 5">
            <a:extLst>
              <a:ext uri="{FF2B5EF4-FFF2-40B4-BE49-F238E27FC236}">
                <a16:creationId xmlns:a16="http://schemas.microsoft.com/office/drawing/2014/main" id="{BB3B79BE-0CAE-42C1-B051-DDD47CF5B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DEA24-A4F7-4D77-9572-98147CDAB7D3}"/>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9254829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D991-96FC-4EF0-83F1-D3EC9E63B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8D859-CA4E-487D-A6F6-5304F03F4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E1AFB-5787-4D72-9E40-3DEB2BD69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FDBFC4-A4D7-4DC1-9B69-D30C44391EE0}"/>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6" name="Footer Placeholder 5">
            <a:extLst>
              <a:ext uri="{FF2B5EF4-FFF2-40B4-BE49-F238E27FC236}">
                <a16:creationId xmlns:a16="http://schemas.microsoft.com/office/drawing/2014/main" id="{1AADC324-CAC9-484F-88BB-BAE4F2AD5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0EA68-890C-4103-A391-CAB749C7194C}"/>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635274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953F-ED45-459E-A094-E92600DB41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42D5A-9128-4DC3-8388-85F306A88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E73BF-1E4D-42EC-A4B6-8F2330C8A38B}"/>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DE9BAC23-78A7-4474-8B68-0EE5C600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00A95-D640-44EA-BD4C-7DEF438D1A6B}"/>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84690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21FC7-2077-423E-97DE-1C13209821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764DE-6907-4198-B2F6-95164CCA3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DD694-5F50-4DA3-A193-67B320A27664}"/>
              </a:ext>
            </a:extLst>
          </p:cNvPr>
          <p:cNvSpPr>
            <a:spLocks noGrp="1"/>
          </p:cNvSpPr>
          <p:nvPr>
            <p:ph type="dt" sz="half" idx="10"/>
          </p:nvPr>
        </p:nvSpPr>
        <p:spPr/>
        <p:txBody>
          <a:body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B8FBB8B1-A398-4639-8391-8068114F2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78094-A652-493B-97FB-E06DAAC23A8A}"/>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8630202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655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974512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8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455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514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244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28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979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52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67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9984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40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733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6206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877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09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1230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7138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1484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69639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0497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957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341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34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722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96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01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4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99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63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22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5869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583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0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10/14/2020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5052548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10/14/2020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1925121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10/14/2020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34807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image" Target="../media/image1.emf"/><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4.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6463916"/>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2669E-8BB2-43E6-907B-78CF33072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BB4B-A983-4DDE-9877-70FACCA20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51AB8-600E-45E2-A69C-2FD9CDA88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50AAE-3E19-4FC9-8F48-3B7E1CEC1272}" type="datetimeFigureOut">
              <a:rPr lang="en-US" smtClean="0"/>
              <a:t>10/14/2020</a:t>
            </a:fld>
            <a:endParaRPr lang="en-US"/>
          </a:p>
        </p:txBody>
      </p:sp>
      <p:sp>
        <p:nvSpPr>
          <p:cNvPr id="5" name="Footer Placeholder 4">
            <a:extLst>
              <a:ext uri="{FF2B5EF4-FFF2-40B4-BE49-F238E27FC236}">
                <a16:creationId xmlns:a16="http://schemas.microsoft.com/office/drawing/2014/main" id="{E6796953-8B13-4B06-AE5D-7903DBB59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5BDC48-11BA-466C-B771-9405FC538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37975-B98A-4B77-9EEB-BE19EA686993}" type="slidenum">
              <a:rPr lang="en-US" smtClean="0"/>
              <a:t>‹#›</a:t>
            </a:fld>
            <a:endParaRPr lang="en-US"/>
          </a:p>
        </p:txBody>
      </p:sp>
    </p:spTree>
    <p:extLst>
      <p:ext uri="{BB962C8B-B14F-4D97-AF65-F5344CB8AC3E}">
        <p14:creationId xmlns:p14="http://schemas.microsoft.com/office/powerpoint/2010/main" val="963842405"/>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nuget.org/packages/Microsoft.Windows.SDK.Contracts"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nuget.org/packages/Microsoft.Toolkit.Wpf.Ui.Control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msix-packagin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aka.ms/portabilityAnalyze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apianalyzer"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hyperlink" Target="https://aka.ms/porting-to-netcore3"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8.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otnet/winforms" TargetMode="External"/><Relationship Id="rId2" Type="http://schemas.openxmlformats.org/officeDocument/2006/relationships/hyperlink" Target="https://github.com/dotnet/wp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 TargetMode="External"/><Relationship Id="rId2" Type="http://schemas.openxmlformats.org/officeDocument/2006/relationships/hyperlink" Target="https://github.com/dotnet/wpf" TargetMode="External"/><Relationship Id="rId1" Type="http://schemas.openxmlformats.org/officeDocument/2006/relationships/slideLayout" Target="../slideLayouts/slideLayout3.xml"/><Relationship Id="rId4" Type="http://schemas.openxmlformats.org/officeDocument/2006/relationships/hyperlink" Target="https://github.com/Microsoft/microsoft-ui-xa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763548"/>
            <a:ext cx="7204015" cy="2769989"/>
          </a:xfrm>
        </p:spPr>
        <p:txBody>
          <a:bodyPr/>
          <a:lstStyle/>
          <a:p>
            <a:r>
              <a:rPr lang="en-US"/>
              <a:t>Building .NET Desktop Applications with .NET Core and Windows 10</a:t>
            </a:r>
          </a:p>
        </p:txBody>
      </p:sp>
      <p:sp>
        <p:nvSpPr>
          <p:cNvPr id="3" name="Text Placeholder 2">
            <a:extLst>
              <a:ext uri="{FF2B5EF4-FFF2-40B4-BE49-F238E27FC236}">
                <a16:creationId xmlns:a16="http://schemas.microsoft.com/office/drawing/2014/main" id="{FCCC4A61-D409-45AA-9559-89A50F0B764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Why Upgrade Windows Desktop Apps?</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194676142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88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runtime, BCL and language features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1231106"/>
          </a:xfrm>
        </p:spPr>
        <p:txBody>
          <a:bodyPr/>
          <a:lstStyle/>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bg1">
                  <a:lumMod val="50000"/>
                  <a:lumOff val="50000"/>
                </a:schemeClr>
              </a:solidFill>
            </a:endParaRPr>
          </a:p>
        </p:txBody>
      </p:sp>
    </p:spTree>
    <p:extLst>
      <p:ext uri="{BB962C8B-B14F-4D97-AF65-F5344CB8AC3E}">
        <p14:creationId xmlns:p14="http://schemas.microsoft.com/office/powerpoint/2010/main" val="17770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861774"/>
          </a:xfrm>
        </p:spPr>
        <p:txBody>
          <a:bodyPr/>
          <a:lstStyle/>
          <a:p>
            <a:pPr marL="457200" indent="-457200">
              <a:buFont typeface="Arial" panose="020B0604020202020204" pitchFamily="34" charset="0"/>
              <a:buChar char="•"/>
            </a:pPr>
            <a:r>
              <a:rPr lang="en-US"/>
              <a:t>For </a:t>
            </a:r>
            <a:r>
              <a:rPr lang="en-US" b="1"/>
              <a:t>testing </a:t>
            </a:r>
            <a:r>
              <a:rPr lang="en-US"/>
              <a:t>purposes, you can run existing .NET Framework applications against the .NET Core Runtime</a:t>
            </a:r>
          </a:p>
        </p:txBody>
      </p:sp>
      <p:pic>
        <p:nvPicPr>
          <p:cNvPr id="1026" name="Picture 2" descr="https://attachments.office.net/owa/dajaco@microsoft.com/service.svc/s/GetAttachmentThumbnail?id=AAMkAGI5MzA2NTI2LTNiNGYtNDdlOS1iY2RkLTJiMjJhNGU0ODRjMQBGAAAAAADzdZC8GFY4Sq5IDct8YnrRBwBsZsdpUBF1RaV%2B5o%2BynXEcAAAA2adTAABfvNMjGQ0XTo%2FNjL8CJfGnAARoaC6aAAABEgAQAHnF38EcVTJKrXXkHuUgshw%3D&amp;thumbnailType=2&amp;owa=outlook.office.com&amp;scriptVer=2019042202.08&amp;X-OWA-CANARY=slcD4l8MJkWwJ1LkxWqXm6DmNU8lz9YYPCZuYjY3UqzzsjMI3W2N32jR_Gdry11MjJz6RC92NP0.&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OTczMzc3OFwiLFwicHVpZFwiOlwiMTE1MzkwNjY2MDc2ODQ2NjA2N1wiLFwib2lkXCI6XCJhMjM3MGEwMi1kNzljLTQwNjUtODNlMy0zMDNiODBlNTc0MGRcIixcInNjb3BlXCI6XCJPd2FEb3dubG9hZFwifSIsIm5iZiI6MTU1NjgxODgzMiwiZXhwIjoxNTU2ODE5NDMyLCJpc3MiOiIwMDAwMDAwMi0wMDAwLTBmZjEtY2UwMC0wMDAwMDAwMDAwMDBANzJmOTg4YmYtODZmMS00MWFmLTkxYWItMmQ3Y2QwMTFkYjQ3IiwiYXVkIjoiMDAwMDAwMDItMDAwMC0wZmYxLWNlMDAtMDAwMDAwMDAwMDAwL2F0dGFjaG1lbnRzLm9mZmljZS5uZXRANzJmOTg4YmYtODZmMS00MWFmLTkxYWItMmQ3Y2QwMTFkYjQ3In0.AUHZ2SwdbiJPITa_zEuoG4t0CToPAH1ywX3kTZoLo-CtD_Zo4xwNpoOj7bS7Yv0l6v1XWv4N3KOn-Rpiefa-HssytQIsHEnSvuWyeCnqJOX7TUCTypQiGgA3x5DIKgoiQySfX-KLfeJf98MoeNp9EYNtu4FKLPSMRAGQEtx4aAqo97nW_vNRiiMPz6TzzSOpTmE3G_YWIyhSRTPBqUOChul9D2Iij1i05jhtlnQ0vyremQBCAOOyKqZRu2xj5yx8mjG9jW3F1vtXhkk6WWsVYWT_Vz3BR8u7u8xq01kbIe5R2ITgda6zpf-I5MLTO4IyhmlP4CEC_G7fJsNf2tA_ng&amp;animation=true">
            <a:extLst>
              <a:ext uri="{FF2B5EF4-FFF2-40B4-BE49-F238E27FC236}">
                <a16:creationId xmlns:a16="http://schemas.microsoft.com/office/drawing/2014/main" id="{4992C85A-B60A-4051-996D-BEAB08E57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404" y="2627521"/>
            <a:ext cx="6804492" cy="355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954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B7AD-9E93-44C7-BC80-0039CE676D9A}"/>
              </a:ext>
            </a:extLst>
          </p:cNvPr>
          <p:cNvSpPr>
            <a:spLocks noGrp="1"/>
          </p:cNvSpPr>
          <p:nvPr>
            <p:ph type="title"/>
          </p:nvPr>
        </p:nvSpPr>
        <p:spPr/>
        <p:txBody>
          <a:bodyPr/>
          <a:lstStyle/>
          <a:p>
            <a:r>
              <a:rPr lang="en-US"/>
              <a:t>Runtime performance impact</a:t>
            </a:r>
          </a:p>
        </p:txBody>
      </p:sp>
      <p:sp>
        <p:nvSpPr>
          <p:cNvPr id="3" name="Content Placeholder 2">
            <a:extLst>
              <a:ext uri="{FF2B5EF4-FFF2-40B4-BE49-F238E27FC236}">
                <a16:creationId xmlns:a16="http://schemas.microsoft.com/office/drawing/2014/main" id="{FFDC482B-191B-4E18-9F2D-85202E112FEA}"/>
              </a:ext>
            </a:extLst>
          </p:cNvPr>
          <p:cNvSpPr>
            <a:spLocks noGrp="1"/>
          </p:cNvSpPr>
          <p:nvPr>
            <p:ph sz="quarter" idx="10"/>
          </p:nvPr>
        </p:nvSpPr>
        <p:spPr>
          <a:xfrm>
            <a:off x="584200" y="1435100"/>
            <a:ext cx="11018838" cy="4715137"/>
          </a:xfrm>
        </p:spPr>
        <p:txBody>
          <a:bodyPr/>
          <a:lstStyle/>
          <a:p>
            <a:r>
              <a:rPr lang="en-US"/>
              <a:t>Runtime optimizations will be most noticed in:</a:t>
            </a:r>
          </a:p>
          <a:p>
            <a:pPr lvl="1"/>
            <a:r>
              <a:rPr lang="en-US"/>
              <a:t>File I/O</a:t>
            </a:r>
          </a:p>
          <a:p>
            <a:pPr lvl="1"/>
            <a:r>
              <a:rPr lang="en-US"/>
              <a:t>Networking</a:t>
            </a:r>
          </a:p>
          <a:p>
            <a:pPr lvl="1"/>
            <a:r>
              <a:rPr lang="en-US"/>
              <a:t>Database operations </a:t>
            </a:r>
          </a:p>
          <a:p>
            <a:endParaRPr lang="en-US"/>
          </a:p>
          <a:p>
            <a:r>
              <a:rPr lang="en-US"/>
              <a:t>For .NET Core 3.0, you may </a:t>
            </a:r>
            <a:r>
              <a:rPr lang="en-US" i="1"/>
              <a:t>not </a:t>
            </a:r>
            <a:r>
              <a:rPr lang="en-US"/>
              <a:t>see performance benefits in:</a:t>
            </a:r>
          </a:p>
          <a:p>
            <a:pPr lvl="1"/>
            <a:r>
              <a:rPr lang="en-US"/>
              <a:t>UI rendering performance </a:t>
            </a:r>
          </a:p>
          <a:p>
            <a:pPr lvl="1"/>
            <a:r>
              <a:rPr lang="en-US"/>
              <a:t>Startup time</a:t>
            </a:r>
          </a:p>
          <a:p>
            <a:pPr marL="228600" lvl="1" indent="0">
              <a:buNone/>
            </a:pPr>
            <a:endParaRPr lang="en-US"/>
          </a:p>
          <a:p>
            <a:endParaRPr lang="en-US"/>
          </a:p>
          <a:p>
            <a:endParaRPr lang="en-US"/>
          </a:p>
        </p:txBody>
      </p:sp>
    </p:spTree>
    <p:extLst>
      <p:ext uri="{BB962C8B-B14F-4D97-AF65-F5344CB8AC3E}">
        <p14:creationId xmlns:p14="http://schemas.microsoft.com/office/powerpoint/2010/main" val="3094309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BC313-04E8-44EE-AB07-09ECEB6F0EC8}"/>
              </a:ext>
            </a:extLst>
          </p:cNvPr>
          <p:cNvSpPr>
            <a:spLocks noGrp="1"/>
          </p:cNvSpPr>
          <p:nvPr>
            <p:ph type="title"/>
          </p:nvPr>
        </p:nvSpPr>
        <p:spPr/>
        <p:txBody>
          <a:bodyPr/>
          <a:lstStyle/>
          <a:p>
            <a:r>
              <a:rPr lang="en-US"/>
              <a:t>Modern Runtime: Case Study</a:t>
            </a:r>
          </a:p>
        </p:txBody>
      </p:sp>
      <p:sp>
        <p:nvSpPr>
          <p:cNvPr id="6" name="Content Placeholder 5">
            <a:extLst>
              <a:ext uri="{FF2B5EF4-FFF2-40B4-BE49-F238E27FC236}">
                <a16:creationId xmlns:a16="http://schemas.microsoft.com/office/drawing/2014/main" id="{8A079098-4E15-4783-BB62-65ECB398E410}"/>
              </a:ext>
            </a:extLst>
          </p:cNvPr>
          <p:cNvSpPr>
            <a:spLocks noGrp="1"/>
          </p:cNvSpPr>
          <p:nvPr>
            <p:ph sz="quarter" idx="10"/>
          </p:nvPr>
        </p:nvSpPr>
        <p:spPr>
          <a:xfrm>
            <a:off x="584200" y="1435100"/>
            <a:ext cx="11018838" cy="2437590"/>
          </a:xfrm>
        </p:spPr>
        <p:txBody>
          <a:bodyPr/>
          <a:lstStyle/>
          <a:p>
            <a:r>
              <a:rPr lang="en-US" sz="2400" i="1"/>
              <a:t>"Our product is not a maintenance product. With .NET Core, we can update to the latest runtime and reap the benefits that Microsoft consistently delivers with each new .NET Core release.“ </a:t>
            </a:r>
          </a:p>
          <a:p>
            <a:r>
              <a:rPr lang="en-US" sz="2400" i="1"/>
              <a:t>"Default interface implementation coming to .NET Core is one example of a new language feature that will help us improve our software development practices."</a:t>
            </a:r>
          </a:p>
          <a:p>
            <a:endParaRPr lang="en-US"/>
          </a:p>
        </p:txBody>
      </p:sp>
      <p:pic>
        <p:nvPicPr>
          <p:cNvPr id="7" name="Content Placeholder 4">
            <a:extLst>
              <a:ext uri="{FF2B5EF4-FFF2-40B4-BE49-F238E27FC236}">
                <a16:creationId xmlns:a16="http://schemas.microsoft.com/office/drawing/2014/main" id="{39D96386-D400-4CDD-8BDE-CCE6EFB7986B}"/>
              </a:ext>
            </a:extLst>
          </p:cNvPr>
          <p:cNvPicPr>
            <a:picLocks noChangeAspect="1"/>
          </p:cNvPicPr>
          <p:nvPr/>
        </p:nvPicPr>
        <p:blipFill>
          <a:blip r:embed="rId3"/>
          <a:stretch>
            <a:fillRect/>
          </a:stretch>
        </p:blipFill>
        <p:spPr>
          <a:xfrm>
            <a:off x="9012041" y="457200"/>
            <a:ext cx="2274524" cy="548729"/>
          </a:xfrm>
          <a:prstGeom prst="rect">
            <a:avLst/>
          </a:prstGeom>
        </p:spPr>
      </p:pic>
      <p:pic>
        <p:nvPicPr>
          <p:cNvPr id="9" name="Picture 8">
            <a:extLst>
              <a:ext uri="{FF2B5EF4-FFF2-40B4-BE49-F238E27FC236}">
                <a16:creationId xmlns:a16="http://schemas.microsoft.com/office/drawing/2014/main" id="{9C18BCE5-24F0-4767-8E2F-F80B6E057118}"/>
              </a:ext>
            </a:extLst>
          </p:cNvPr>
          <p:cNvPicPr>
            <a:picLocks noChangeAspect="1"/>
          </p:cNvPicPr>
          <p:nvPr/>
        </p:nvPicPr>
        <p:blipFill>
          <a:blip r:embed="rId4"/>
          <a:stretch>
            <a:fillRect/>
          </a:stretch>
        </p:blipFill>
        <p:spPr>
          <a:xfrm>
            <a:off x="3603811" y="4749044"/>
            <a:ext cx="4984378" cy="730642"/>
          </a:xfrm>
          <a:prstGeom prst="rect">
            <a:avLst/>
          </a:prstGeom>
        </p:spPr>
      </p:pic>
    </p:spTree>
    <p:extLst>
      <p:ext uri="{BB962C8B-B14F-4D97-AF65-F5344CB8AC3E}">
        <p14:creationId xmlns:p14="http://schemas.microsoft.com/office/powerpoint/2010/main" val="2491680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Access to platform and device APIs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984885"/>
          </a:xfrm>
        </p:spPr>
        <p:txBody>
          <a:bodyPr/>
          <a:lstStyle/>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787002"/>
            <a:ext cx="9144000"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p:txBody>
      </p:sp>
    </p:spTree>
    <p:extLst>
      <p:ext uri="{BB962C8B-B14F-4D97-AF65-F5344CB8AC3E}">
        <p14:creationId xmlns:p14="http://schemas.microsoft.com/office/powerpoint/2010/main" val="120751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a:hlinkClick r:id="rId2"/>
              </a:rPr>
              <a:t>https://www.nuget.org/packages/Microsoft.Windows.SDK.Contracts</a:t>
            </a:r>
            <a:endParaRPr lang="en-US"/>
          </a:p>
          <a:p>
            <a:pPr marL="457200" indent="-45720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643352DD-2293-4E46-97AA-7B2821CC9493}"/>
              </a:ext>
            </a:extLst>
          </p:cNvPr>
          <p:cNvPicPr>
            <a:picLocks noChangeAspect="1"/>
          </p:cNvPicPr>
          <p:nvPr/>
        </p:nvPicPr>
        <p:blipFill>
          <a:blip r:embed="rId3"/>
          <a:stretch>
            <a:fillRect/>
          </a:stretch>
        </p:blipFill>
        <p:spPr>
          <a:xfrm>
            <a:off x="586390" y="2047595"/>
            <a:ext cx="8620125" cy="4448175"/>
          </a:xfrm>
          <a:prstGeom prst="rect">
            <a:avLst/>
          </a:prstGeom>
        </p:spPr>
      </p:pic>
    </p:spTree>
    <p:extLst>
      <p:ext uri="{BB962C8B-B14F-4D97-AF65-F5344CB8AC3E}">
        <p14:creationId xmlns:p14="http://schemas.microsoft.com/office/powerpoint/2010/main" val="3456873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3E13-8E62-4216-B4D6-6668CDEABEA6}"/>
              </a:ext>
            </a:extLst>
          </p:cNvPr>
          <p:cNvSpPr>
            <a:spLocks noGrp="1"/>
          </p:cNvSpPr>
          <p:nvPr>
            <p:ph type="title"/>
          </p:nvPr>
        </p:nvSpPr>
        <p:spPr/>
        <p:txBody>
          <a:bodyPr/>
          <a:lstStyle/>
          <a:p>
            <a:r>
              <a:rPr lang="en-US"/>
              <a:t>Platform and Device APIs – Case Study</a:t>
            </a:r>
          </a:p>
        </p:txBody>
      </p:sp>
      <p:sp>
        <p:nvSpPr>
          <p:cNvPr id="9" name="Text Placeholder 8">
            <a:extLst>
              <a:ext uri="{FF2B5EF4-FFF2-40B4-BE49-F238E27FC236}">
                <a16:creationId xmlns:a16="http://schemas.microsoft.com/office/drawing/2014/main" id="{EDA5AEC7-6CA2-42F2-B39C-FB17F0FE0052}"/>
              </a:ext>
            </a:extLst>
          </p:cNvPr>
          <p:cNvSpPr>
            <a:spLocks noGrp="1"/>
          </p:cNvSpPr>
          <p:nvPr>
            <p:ph type="body" sz="quarter" idx="10"/>
          </p:nvPr>
        </p:nvSpPr>
        <p:spPr>
          <a:xfrm>
            <a:off x="584200" y="1328704"/>
            <a:ext cx="11018520" cy="5256824"/>
          </a:xfrm>
        </p:spPr>
        <p:txBody>
          <a:bodyPr/>
          <a:lstStyle/>
          <a:p>
            <a:r>
              <a:rPr lang="en-US"/>
              <a:t>WPF is used for device testing in manufacturing</a:t>
            </a:r>
          </a:p>
          <a:p>
            <a:r>
              <a:rPr lang="en-US"/>
              <a:t>New hardware line has no physical ports – only connects to a remote device via Bluetooth LE</a:t>
            </a:r>
          </a:p>
          <a:p>
            <a:r>
              <a:rPr lang="en-US"/>
              <a:t>Any components they use must undergo regulatory scrutiny </a:t>
            </a:r>
          </a:p>
          <a:p>
            <a:r>
              <a:rPr lang="en-US"/>
              <a:t>Unable to use pure-UWP due to driver dependency requirements </a:t>
            </a:r>
            <a:r>
              <a:rPr lang="en-US" i="1"/>
              <a:t>and </a:t>
            </a:r>
            <a:r>
              <a:rPr lang="en-US"/>
              <a:t>wanted to leverage their existing WPF assets</a:t>
            </a:r>
          </a:p>
          <a:p>
            <a:endParaRPr lang="en-US"/>
          </a:p>
          <a:p>
            <a:r>
              <a:rPr lang="en-US" i="1"/>
              <a:t>“.NET Core 3.0 allowed us to simplify our code and take advantage of modern Windows 10 APIs. Leveraging the Windows 10’s Bluetooth stack allowed us to drastically speed up development.“</a:t>
            </a:r>
          </a:p>
          <a:p>
            <a:endParaRPr lang="en-US"/>
          </a:p>
        </p:txBody>
      </p:sp>
      <p:pic>
        <p:nvPicPr>
          <p:cNvPr id="3" name="Picture 2">
            <a:extLst>
              <a:ext uri="{FF2B5EF4-FFF2-40B4-BE49-F238E27FC236}">
                <a16:creationId xmlns:a16="http://schemas.microsoft.com/office/drawing/2014/main" id="{C1E1CD0E-E8ED-4A2E-8A18-F85DB99CB1F0}"/>
              </a:ext>
            </a:extLst>
          </p:cNvPr>
          <p:cNvPicPr>
            <a:picLocks noChangeAspect="1"/>
          </p:cNvPicPr>
          <p:nvPr/>
        </p:nvPicPr>
        <p:blipFill>
          <a:blip r:embed="rId2"/>
          <a:stretch>
            <a:fillRect/>
          </a:stretch>
        </p:blipFill>
        <p:spPr>
          <a:xfrm>
            <a:off x="9527074" y="455576"/>
            <a:ext cx="2075646" cy="553998"/>
          </a:xfrm>
          <a:prstGeom prst="rect">
            <a:avLst/>
          </a:prstGeom>
        </p:spPr>
      </p:pic>
    </p:spTree>
    <p:extLst>
      <p:ext uri="{BB962C8B-B14F-4D97-AF65-F5344CB8AC3E}">
        <p14:creationId xmlns:p14="http://schemas.microsoft.com/office/powerpoint/2010/main" val="3760467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and accessible UI and input</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738664"/>
          </a:xfrm>
        </p:spPr>
        <p:txBody>
          <a:bodyPr/>
          <a:lstStyle/>
          <a:p>
            <a:r>
              <a:rPr lang="en-US" sz="1600">
                <a:solidFill>
                  <a:schemeClr val="tx1">
                    <a:lumMod val="75000"/>
                  </a:schemeClr>
                </a:solidFill>
              </a:rPr>
              <a:t>Seamless application deployment, updates, and optimized for DevOps</a:t>
            </a:r>
          </a:p>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540780"/>
            <a:ext cx="9144000"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p:txBody>
      </p:sp>
    </p:spTree>
    <p:extLst>
      <p:ext uri="{BB962C8B-B14F-4D97-AF65-F5344CB8AC3E}">
        <p14:creationId xmlns:p14="http://schemas.microsoft.com/office/powerpoint/2010/main" val="14292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a:hlinkClick r:id="rId2"/>
              </a:rPr>
              <a:t>https://www.nuget.org/packages/Microsoft.Toolkit.Wpf.Ui.Controls</a:t>
            </a:r>
            <a:endParaRPr lang="en-US"/>
          </a:p>
        </p:txBody>
      </p:sp>
      <p:pic>
        <p:nvPicPr>
          <p:cNvPr id="5" name="Picture 4">
            <a:extLst>
              <a:ext uri="{FF2B5EF4-FFF2-40B4-BE49-F238E27FC236}">
                <a16:creationId xmlns:a16="http://schemas.microsoft.com/office/drawing/2014/main" id="{56689962-84B7-4745-99B5-D64F1970A6AC}"/>
              </a:ext>
            </a:extLst>
          </p:cNvPr>
          <p:cNvPicPr>
            <a:picLocks noChangeAspect="1"/>
          </p:cNvPicPr>
          <p:nvPr/>
        </p:nvPicPr>
        <p:blipFill>
          <a:blip r:embed="rId3"/>
          <a:stretch>
            <a:fillRect/>
          </a:stretch>
        </p:blipFill>
        <p:spPr>
          <a:xfrm>
            <a:off x="586390" y="2064963"/>
            <a:ext cx="8296275" cy="4467225"/>
          </a:xfrm>
          <a:prstGeom prst="rect">
            <a:avLst/>
          </a:prstGeom>
        </p:spPr>
      </p:pic>
    </p:spTree>
    <p:extLst>
      <p:ext uri="{BB962C8B-B14F-4D97-AF65-F5344CB8AC3E}">
        <p14:creationId xmlns:p14="http://schemas.microsoft.com/office/powerpoint/2010/main" val="32129494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5249-E473-414F-816E-85C96581BF2A}"/>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E2074582-7971-4D53-8DC2-2357D2237E81}"/>
              </a:ext>
            </a:extLst>
          </p:cNvPr>
          <p:cNvSpPr>
            <a:spLocks noGrp="1"/>
          </p:cNvSpPr>
          <p:nvPr>
            <p:ph sz="quarter" idx="10"/>
          </p:nvPr>
        </p:nvSpPr>
        <p:spPr>
          <a:xfrm>
            <a:off x="584200" y="1435100"/>
            <a:ext cx="11018838" cy="1982081"/>
          </a:xfrm>
        </p:spPr>
        <p:txBody>
          <a:bodyPr/>
          <a:lstStyle/>
          <a:p>
            <a:r>
              <a:rPr lang="en-US"/>
              <a:t>Upgrading .NET Desktop Apps</a:t>
            </a:r>
          </a:p>
          <a:p>
            <a:r>
              <a:rPr lang="en-US"/>
              <a:t>Tips and tricks for updating from .NET Framework to .NET Core</a:t>
            </a:r>
          </a:p>
          <a:p>
            <a:r>
              <a:rPr lang="en-US"/>
              <a:t>Roadmap</a:t>
            </a:r>
          </a:p>
          <a:p>
            <a:r>
              <a:rPr lang="en-US"/>
              <a:t>Q&amp;A</a:t>
            </a:r>
          </a:p>
        </p:txBody>
      </p:sp>
    </p:spTree>
    <p:extLst>
      <p:ext uri="{BB962C8B-B14F-4D97-AF65-F5344CB8AC3E}">
        <p14:creationId xmlns:p14="http://schemas.microsoft.com/office/powerpoint/2010/main" val="6130206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4600DE-D236-4656-B0AB-FC58D841B5B4}"/>
              </a:ext>
            </a:extLst>
          </p:cNvPr>
          <p:cNvSpPr/>
          <p:nvPr/>
        </p:nvSpPr>
        <p:spPr>
          <a:xfrm flipH="1">
            <a:off x="10440612" y="224003"/>
            <a:ext cx="182880" cy="18288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586CB6D-F916-4012-A314-C9BB7698F950}"/>
              </a:ext>
            </a:extLst>
          </p:cNvPr>
          <p:cNvSpPr/>
          <p:nvPr/>
        </p:nvSpPr>
        <p:spPr>
          <a:xfrm flipH="1">
            <a:off x="10440612" y="574967"/>
            <a:ext cx="182880" cy="18288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FA67FA0-D48F-4145-9DDA-28E03F8D3CD8}"/>
              </a:ext>
            </a:extLst>
          </p:cNvPr>
          <p:cNvSpPr/>
          <p:nvPr/>
        </p:nvSpPr>
        <p:spPr>
          <a:xfrm>
            <a:off x="10623491" y="190920"/>
            <a:ext cx="1782211" cy="281002"/>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Windows shipped</a:t>
            </a:r>
          </a:p>
        </p:txBody>
      </p:sp>
      <p:sp>
        <p:nvSpPr>
          <p:cNvPr id="20" name="Rectangle 19">
            <a:extLst>
              <a:ext uri="{FF2B5EF4-FFF2-40B4-BE49-F238E27FC236}">
                <a16:creationId xmlns:a16="http://schemas.microsoft.com/office/drawing/2014/main" id="{09B42892-A58B-4402-A4CE-ABA5C0C96C02}"/>
              </a:ext>
            </a:extLst>
          </p:cNvPr>
          <p:cNvSpPr/>
          <p:nvPr/>
        </p:nvSpPr>
        <p:spPr>
          <a:xfrm>
            <a:off x="10623491" y="454876"/>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developer code</a:t>
            </a:r>
          </a:p>
        </p:txBody>
      </p:sp>
      <p:sp>
        <p:nvSpPr>
          <p:cNvPr id="21" name="Title 1">
            <a:extLst>
              <a:ext uri="{FF2B5EF4-FFF2-40B4-BE49-F238E27FC236}">
                <a16:creationId xmlns:a16="http://schemas.microsoft.com/office/drawing/2014/main" id="{95C0A38F-4A03-4757-A991-7B5326394617}"/>
              </a:ext>
            </a:extLst>
          </p:cNvPr>
          <p:cNvSpPr txBox="1">
            <a:spLocks/>
          </p:cNvSpPr>
          <p:nvPr/>
        </p:nvSpPr>
        <p:spPr>
          <a:xfrm>
            <a:off x="180765" y="147674"/>
            <a:ext cx="10515600" cy="67422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C000">
                    <a:lumMod val="10000"/>
                  </a:srgbClr>
                </a:solidFill>
                <a:effectLst/>
                <a:uLnTx/>
                <a:uFillTx/>
                <a:latin typeface="Calibri Light" panose="020F0302020204030204"/>
                <a:ea typeface="+mj-ea"/>
                <a:cs typeface="+mj-cs"/>
              </a:rPr>
              <a:t>XAML Islands Components Recap</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pSp>
        <p:nvGrpSpPr>
          <p:cNvPr id="4" name="Group 3">
            <a:extLst>
              <a:ext uri="{FF2B5EF4-FFF2-40B4-BE49-F238E27FC236}">
                <a16:creationId xmlns:a16="http://schemas.microsoft.com/office/drawing/2014/main" id="{07F50740-4518-41FE-B8F9-AD2C63307F3C}"/>
              </a:ext>
            </a:extLst>
          </p:cNvPr>
          <p:cNvGrpSpPr/>
          <p:nvPr/>
        </p:nvGrpSpPr>
        <p:grpSpPr>
          <a:xfrm>
            <a:off x="3264175" y="5142236"/>
            <a:ext cx="5656657" cy="472659"/>
            <a:chOff x="4925912" y="5142236"/>
            <a:chExt cx="5656657" cy="472659"/>
          </a:xfrm>
        </p:grpSpPr>
        <p:sp>
          <p:nvSpPr>
            <p:cNvPr id="13" name="Rectangle 12">
              <a:extLst>
                <a:ext uri="{FF2B5EF4-FFF2-40B4-BE49-F238E27FC236}">
                  <a16:creationId xmlns:a16="http://schemas.microsoft.com/office/drawing/2014/main" id="{CFBE3D8F-D138-4CEE-ABAB-4DDAB9942BD9}"/>
                </a:ext>
              </a:extLst>
            </p:cNvPr>
            <p:cNvSpPr/>
            <p:nvPr/>
          </p:nvSpPr>
          <p:spPr>
            <a:xfrm>
              <a:off x="4925912" y="5142236"/>
              <a:ext cx="2758261"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Xaml Hosting API</a:t>
              </a:r>
            </a:p>
          </p:txBody>
        </p:sp>
        <p:sp>
          <p:nvSpPr>
            <p:cNvPr id="22" name="Rectangle 21">
              <a:extLst>
                <a:ext uri="{FF2B5EF4-FFF2-40B4-BE49-F238E27FC236}">
                  <a16:creationId xmlns:a16="http://schemas.microsoft.com/office/drawing/2014/main" id="{41178246-A895-4F26-B806-63399D7BAAA6}"/>
                </a:ext>
              </a:extLst>
            </p:cNvPr>
            <p:cNvSpPr/>
            <p:nvPr/>
          </p:nvSpPr>
          <p:spPr>
            <a:xfrm>
              <a:off x="7824309" y="5143873"/>
              <a:ext cx="2758260"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Inbox Xaml Controls</a:t>
              </a:r>
            </a:p>
          </p:txBody>
        </p:sp>
      </p:grpSp>
      <p:grpSp>
        <p:nvGrpSpPr>
          <p:cNvPr id="5" name="Group 4">
            <a:extLst>
              <a:ext uri="{FF2B5EF4-FFF2-40B4-BE49-F238E27FC236}">
                <a16:creationId xmlns:a16="http://schemas.microsoft.com/office/drawing/2014/main" id="{A52F3788-9D86-4409-A2F6-50115FAA716F}"/>
              </a:ext>
            </a:extLst>
          </p:cNvPr>
          <p:cNvGrpSpPr/>
          <p:nvPr/>
        </p:nvGrpSpPr>
        <p:grpSpPr>
          <a:xfrm>
            <a:off x="1702941" y="2086539"/>
            <a:ext cx="8786118" cy="2288154"/>
            <a:chOff x="2071018" y="2086539"/>
            <a:chExt cx="8786118" cy="2288154"/>
          </a:xfrm>
        </p:grpSpPr>
        <p:sp>
          <p:nvSpPr>
            <p:cNvPr id="24" name="Rectangle 23">
              <a:extLst>
                <a:ext uri="{FF2B5EF4-FFF2-40B4-BE49-F238E27FC236}">
                  <a16:creationId xmlns:a16="http://schemas.microsoft.com/office/drawing/2014/main" id="{4E28094C-0C45-4FCC-B53B-69B3547285F3}"/>
                </a:ext>
              </a:extLst>
            </p:cNvPr>
            <p:cNvSpPr/>
            <p:nvPr/>
          </p:nvSpPr>
          <p:spPr>
            <a:xfrm>
              <a:off x="2071018" y="2086540"/>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WPF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E54A9C8-2F07-4185-9E8D-6345D22E2F6F}"/>
                </a:ext>
              </a:extLst>
            </p:cNvPr>
            <p:cNvSpPr/>
            <p:nvPr/>
          </p:nvSpPr>
          <p:spPr>
            <a:xfrm>
              <a:off x="5036630" y="2086539"/>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WinForms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7078A1-3B4F-4BEF-B118-A730C51EF53B}"/>
                </a:ext>
              </a:extLst>
            </p:cNvPr>
            <p:cNvSpPr/>
            <p:nvPr/>
          </p:nvSpPr>
          <p:spPr>
            <a:xfrm>
              <a:off x="2230306"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XAML Host</a:t>
              </a:r>
            </a:p>
          </p:txBody>
        </p:sp>
        <p:sp>
          <p:nvSpPr>
            <p:cNvPr id="7" name="Rectangle 6">
              <a:extLst>
                <a:ext uri="{FF2B5EF4-FFF2-40B4-BE49-F238E27FC236}">
                  <a16:creationId xmlns:a16="http://schemas.microsoft.com/office/drawing/2014/main" id="{E571606F-CEC3-4373-B9BA-D17D9D80AA7B}"/>
                </a:ext>
              </a:extLst>
            </p:cNvPr>
            <p:cNvSpPr/>
            <p:nvPr/>
          </p:nvSpPr>
          <p:spPr>
            <a:xfrm>
              <a:off x="5228149"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XAML Host</a:t>
              </a:r>
            </a:p>
          </p:txBody>
        </p:sp>
        <p:sp>
          <p:nvSpPr>
            <p:cNvPr id="9" name="Rectangle 8">
              <a:extLst>
                <a:ext uri="{FF2B5EF4-FFF2-40B4-BE49-F238E27FC236}">
                  <a16:creationId xmlns:a16="http://schemas.microsoft.com/office/drawing/2014/main" id="{F5117641-BE3F-4F2F-9C48-0ABB7079CA88}"/>
                </a:ext>
              </a:extLst>
            </p:cNvPr>
            <p:cNvSpPr/>
            <p:nvPr/>
          </p:nvSpPr>
          <p:spPr>
            <a:xfrm>
              <a:off x="2230306"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Control Wrappers</a:t>
              </a:r>
            </a:p>
          </p:txBody>
        </p:sp>
        <p:sp>
          <p:nvSpPr>
            <p:cNvPr id="23" name="Rectangle 22">
              <a:extLst>
                <a:ext uri="{FF2B5EF4-FFF2-40B4-BE49-F238E27FC236}">
                  <a16:creationId xmlns:a16="http://schemas.microsoft.com/office/drawing/2014/main" id="{1F36333E-6D62-42DE-A723-B70C94D5FD42}"/>
                </a:ext>
              </a:extLst>
            </p:cNvPr>
            <p:cNvSpPr/>
            <p:nvPr/>
          </p:nvSpPr>
          <p:spPr>
            <a:xfrm>
              <a:off x="5228149"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Control Wrappers</a:t>
              </a:r>
            </a:p>
          </p:txBody>
        </p:sp>
        <p:sp>
          <p:nvSpPr>
            <p:cNvPr id="26" name="Rectangle 25">
              <a:extLst>
                <a:ext uri="{FF2B5EF4-FFF2-40B4-BE49-F238E27FC236}">
                  <a16:creationId xmlns:a16="http://schemas.microsoft.com/office/drawing/2014/main" id="{3B0EA2E2-BB61-401D-B2F8-BA86FC361741}"/>
                </a:ext>
              </a:extLst>
            </p:cNvPr>
            <p:cNvSpPr/>
            <p:nvPr/>
          </p:nvSpPr>
          <p:spPr>
            <a:xfrm>
              <a:off x="8002242" y="2088693"/>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 Win32 app</a:t>
              </a:r>
            </a:p>
          </p:txBody>
        </p:sp>
      </p:grpSp>
      <p:cxnSp>
        <p:nvCxnSpPr>
          <p:cNvPr id="27" name="Straight Connector 26">
            <a:extLst>
              <a:ext uri="{FF2B5EF4-FFF2-40B4-BE49-F238E27FC236}">
                <a16:creationId xmlns:a16="http://schemas.microsoft.com/office/drawing/2014/main" id="{B2A094DF-3EE2-47FE-A181-B264035C6837}"/>
              </a:ext>
            </a:extLst>
          </p:cNvPr>
          <p:cNvCxnSpPr>
            <a:cxnSpLocks/>
          </p:cNvCxnSpPr>
          <p:nvPr/>
        </p:nvCxnSpPr>
        <p:spPr>
          <a:xfrm>
            <a:off x="478172" y="4840448"/>
            <a:ext cx="11228665" cy="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BD984480-61A8-4898-B52C-01CA84F7E504}"/>
              </a:ext>
            </a:extLst>
          </p:cNvPr>
          <p:cNvSpPr/>
          <p:nvPr/>
        </p:nvSpPr>
        <p:spPr>
          <a:xfrm>
            <a:off x="5601249" y="4702800"/>
            <a:ext cx="989502" cy="275296"/>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HWnd</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6E5992D0-ADAF-4118-B3A1-F8F66052EDAC}"/>
              </a:ext>
            </a:extLst>
          </p:cNvPr>
          <p:cNvSpPr txBox="1"/>
          <p:nvPr/>
        </p:nvSpPr>
        <p:spPr>
          <a:xfrm>
            <a:off x="370863" y="4513757"/>
            <a:ext cx="77136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code</a:t>
            </a:r>
          </a:p>
        </p:txBody>
      </p:sp>
      <p:grpSp>
        <p:nvGrpSpPr>
          <p:cNvPr id="8" name="Group 7">
            <a:extLst>
              <a:ext uri="{FF2B5EF4-FFF2-40B4-BE49-F238E27FC236}">
                <a16:creationId xmlns:a16="http://schemas.microsoft.com/office/drawing/2014/main" id="{153A3E63-4BF3-47C7-BFFB-7A1394D92B66}"/>
              </a:ext>
            </a:extLst>
          </p:cNvPr>
          <p:cNvGrpSpPr/>
          <p:nvPr/>
        </p:nvGrpSpPr>
        <p:grpSpPr>
          <a:xfrm>
            <a:off x="3380490" y="1138205"/>
            <a:ext cx="5431020" cy="457200"/>
            <a:chOff x="3630592" y="1138205"/>
            <a:chExt cx="5431020" cy="457200"/>
          </a:xfrm>
        </p:grpSpPr>
        <p:sp>
          <p:nvSpPr>
            <p:cNvPr id="10" name="Rectangle 9">
              <a:extLst>
                <a:ext uri="{FF2B5EF4-FFF2-40B4-BE49-F238E27FC236}">
                  <a16:creationId xmlns:a16="http://schemas.microsoft.com/office/drawing/2014/main" id="{EFD5BCE9-80B8-4462-9D7B-D691B2655987}"/>
                </a:ext>
              </a:extLst>
            </p:cNvPr>
            <p:cNvSpPr/>
            <p:nvPr/>
          </p:nvSpPr>
          <p:spPr>
            <a:xfrm>
              <a:off x="3630592" y="1138205"/>
              <a:ext cx="2651760" cy="4572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UWP Custom Controls</a:t>
              </a:r>
            </a:p>
          </p:txBody>
        </p:sp>
        <p:sp>
          <p:nvSpPr>
            <p:cNvPr id="54" name="Rectangle 53">
              <a:extLst>
                <a:ext uri="{FF2B5EF4-FFF2-40B4-BE49-F238E27FC236}">
                  <a16:creationId xmlns:a16="http://schemas.microsoft.com/office/drawing/2014/main" id="{834B3113-326E-46A7-B89D-78E0E54BF7D1}"/>
                </a:ext>
              </a:extLst>
            </p:cNvPr>
            <p:cNvSpPr/>
            <p:nvPr/>
          </p:nvSpPr>
          <p:spPr>
            <a:xfrm>
              <a:off x="6409852" y="1138205"/>
              <a:ext cx="265176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WinUI</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2.x</a:t>
              </a:r>
            </a:p>
          </p:txBody>
        </p:sp>
      </p:grpSp>
      <p:graphicFrame>
        <p:nvGraphicFramePr>
          <p:cNvPr id="30" name="Table 29">
            <a:extLst>
              <a:ext uri="{FF2B5EF4-FFF2-40B4-BE49-F238E27FC236}">
                <a16:creationId xmlns:a16="http://schemas.microsoft.com/office/drawing/2014/main" id="{CC47CD45-C234-4510-AB80-36CCF78CAE07}"/>
              </a:ext>
            </a:extLst>
          </p:cNvPr>
          <p:cNvGraphicFramePr>
            <a:graphicFrameLocks noGrp="1"/>
          </p:cNvGraphicFramePr>
          <p:nvPr/>
        </p:nvGraphicFramePr>
        <p:xfrm>
          <a:off x="408356" y="5835797"/>
          <a:ext cx="11375288" cy="741680"/>
        </p:xfrm>
        <a:graphic>
          <a:graphicData uri="http://schemas.openxmlformats.org/drawingml/2006/table">
            <a:tbl>
              <a:tblPr>
                <a:tableStyleId>{5C22544A-7EE6-4342-B048-85BDC9FD1C3A}</a:tableStyleId>
              </a:tblPr>
              <a:tblGrid>
                <a:gridCol w="1421911">
                  <a:extLst>
                    <a:ext uri="{9D8B030D-6E8A-4147-A177-3AD203B41FA5}">
                      <a16:colId xmlns:a16="http://schemas.microsoft.com/office/drawing/2014/main" val="1774350865"/>
                    </a:ext>
                  </a:extLst>
                </a:gridCol>
                <a:gridCol w="1421911">
                  <a:extLst>
                    <a:ext uri="{9D8B030D-6E8A-4147-A177-3AD203B41FA5}">
                      <a16:colId xmlns:a16="http://schemas.microsoft.com/office/drawing/2014/main" val="1798867481"/>
                    </a:ext>
                  </a:extLst>
                </a:gridCol>
                <a:gridCol w="1421911">
                  <a:extLst>
                    <a:ext uri="{9D8B030D-6E8A-4147-A177-3AD203B41FA5}">
                      <a16:colId xmlns:a16="http://schemas.microsoft.com/office/drawing/2014/main" val="1838184043"/>
                    </a:ext>
                  </a:extLst>
                </a:gridCol>
                <a:gridCol w="1421911">
                  <a:extLst>
                    <a:ext uri="{9D8B030D-6E8A-4147-A177-3AD203B41FA5}">
                      <a16:colId xmlns:a16="http://schemas.microsoft.com/office/drawing/2014/main" val="1137552167"/>
                    </a:ext>
                  </a:extLst>
                </a:gridCol>
                <a:gridCol w="1421911">
                  <a:extLst>
                    <a:ext uri="{9D8B030D-6E8A-4147-A177-3AD203B41FA5}">
                      <a16:colId xmlns:a16="http://schemas.microsoft.com/office/drawing/2014/main" val="3552098583"/>
                    </a:ext>
                  </a:extLst>
                </a:gridCol>
                <a:gridCol w="1421911">
                  <a:extLst>
                    <a:ext uri="{9D8B030D-6E8A-4147-A177-3AD203B41FA5}">
                      <a16:colId xmlns:a16="http://schemas.microsoft.com/office/drawing/2014/main" val="415411547"/>
                    </a:ext>
                  </a:extLst>
                </a:gridCol>
                <a:gridCol w="1421911">
                  <a:extLst>
                    <a:ext uri="{9D8B030D-6E8A-4147-A177-3AD203B41FA5}">
                      <a16:colId xmlns:a16="http://schemas.microsoft.com/office/drawing/2014/main" val="1840633928"/>
                    </a:ext>
                  </a:extLst>
                </a:gridCol>
                <a:gridCol w="1421911">
                  <a:extLst>
                    <a:ext uri="{9D8B030D-6E8A-4147-A177-3AD203B41FA5}">
                      <a16:colId xmlns:a16="http://schemas.microsoft.com/office/drawing/2014/main" val="1522272807"/>
                    </a:ext>
                  </a:extLst>
                </a:gridCol>
              </a:tblGrid>
              <a:tr h="370840">
                <a:tc gridSpan="8">
                  <a:txBody>
                    <a:bodyPr/>
                    <a:lstStyle/>
                    <a:p>
                      <a:pPr algn="ctr"/>
                      <a:r>
                        <a:rPr lang="en-US">
                          <a:solidFill>
                            <a:schemeClr val="bg1"/>
                          </a:solidFill>
                        </a:rPr>
                        <a:t>Windows 10 </a:t>
                      </a:r>
                      <a:r>
                        <a:rPr lang="en-US" sz="1800" kern="0">
                          <a:solidFill>
                            <a:srgbClr val="FFFFFF"/>
                          </a:solidFill>
                          <a:latin typeface="Segoe UI Semilight" panose="020B0402040204020203" pitchFamily="34" charset="0"/>
                          <a:cs typeface="Segoe UI Semilight" panose="020B0402040204020203" pitchFamily="34" charset="0"/>
                        </a:rPr>
                        <a:t>Subsystems: DirectX, Kernel, drivers, device access, …</a:t>
                      </a:r>
                      <a:endParaRPr lang="en-US">
                        <a:solidFill>
                          <a:schemeClr val="bg1"/>
                        </a:solidFill>
                      </a:endParaRPr>
                    </a:p>
                  </a:txBody>
                  <a:tcP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1682571"/>
                  </a:ext>
                </a:extLst>
              </a:tr>
              <a:tr h="370840">
                <a:tc>
                  <a:txBody>
                    <a:bodyPr/>
                    <a:lstStyle/>
                    <a:p>
                      <a:pPr algn="ctr"/>
                      <a:r>
                        <a:rPr lang="en-US" strike="sngStrike">
                          <a:solidFill>
                            <a:schemeClr val="bg1">
                              <a:lumMod val="50000"/>
                            </a:schemeClr>
                          </a:solidFill>
                        </a:rPr>
                        <a:t>1507</a:t>
                      </a:r>
                    </a:p>
                  </a:txBody>
                  <a:tcPr/>
                </a:tc>
                <a:tc>
                  <a:txBody>
                    <a:bodyPr/>
                    <a:lstStyle/>
                    <a:p>
                      <a:pPr algn="ctr"/>
                      <a:r>
                        <a:rPr lang="en-US" strike="sngStrike">
                          <a:solidFill>
                            <a:schemeClr val="bg1">
                              <a:lumMod val="50000"/>
                            </a:schemeClr>
                          </a:solidFill>
                        </a:rPr>
                        <a:t>1511</a:t>
                      </a:r>
                    </a:p>
                  </a:txBody>
                  <a:tcPr/>
                </a:tc>
                <a:tc>
                  <a:txBody>
                    <a:bodyPr/>
                    <a:lstStyle/>
                    <a:p>
                      <a:pPr algn="ctr"/>
                      <a:r>
                        <a:rPr lang="en-US" strike="sngStrike">
                          <a:solidFill>
                            <a:schemeClr val="bg1">
                              <a:lumMod val="50000"/>
                            </a:schemeClr>
                          </a:solidFill>
                        </a:rPr>
                        <a:t>1607</a:t>
                      </a:r>
                    </a:p>
                  </a:txBody>
                  <a:tcPr/>
                </a:tc>
                <a:tc>
                  <a:txBody>
                    <a:bodyPr/>
                    <a:lstStyle/>
                    <a:p>
                      <a:pPr algn="ctr"/>
                      <a:r>
                        <a:rPr lang="en-US" strike="sngStrike">
                          <a:solidFill>
                            <a:schemeClr val="bg1">
                              <a:lumMod val="50000"/>
                            </a:schemeClr>
                          </a:solidFill>
                        </a:rPr>
                        <a:t>1703</a:t>
                      </a:r>
                    </a:p>
                  </a:txBody>
                  <a:tcPr/>
                </a:tc>
                <a:tc>
                  <a:txBody>
                    <a:bodyPr/>
                    <a:lstStyle/>
                    <a:p>
                      <a:pPr algn="ctr"/>
                      <a:r>
                        <a:rPr lang="en-US" strike="sngStrike">
                          <a:solidFill>
                            <a:schemeClr val="bg1">
                              <a:lumMod val="50000"/>
                            </a:schemeClr>
                          </a:solidFill>
                        </a:rPr>
                        <a:t>1709</a:t>
                      </a:r>
                    </a:p>
                  </a:txBody>
                  <a:tcPr/>
                </a:tc>
                <a:tc>
                  <a:txBody>
                    <a:bodyPr/>
                    <a:lstStyle/>
                    <a:p>
                      <a:pPr algn="ctr"/>
                      <a:r>
                        <a:rPr lang="en-US" strike="sngStrike">
                          <a:solidFill>
                            <a:schemeClr val="bg1">
                              <a:lumMod val="50000"/>
                            </a:schemeClr>
                          </a:solidFill>
                        </a:rPr>
                        <a:t>1803</a:t>
                      </a:r>
                    </a:p>
                  </a:txBody>
                  <a:tcPr/>
                </a:tc>
                <a:tc>
                  <a:txBody>
                    <a:bodyPr/>
                    <a:lstStyle/>
                    <a:p>
                      <a:pPr algn="ctr"/>
                      <a:r>
                        <a:rPr lang="en-US" strike="sngStrike">
                          <a:solidFill>
                            <a:schemeClr val="bg1">
                              <a:lumMod val="50000"/>
                            </a:schemeClr>
                          </a:solidFill>
                        </a:rPr>
                        <a:t>1809</a:t>
                      </a:r>
                    </a:p>
                  </a:txBody>
                  <a:tcPr/>
                </a:tc>
                <a:tc>
                  <a:txBody>
                    <a:bodyPr/>
                    <a:lstStyle/>
                    <a:p>
                      <a:pPr algn="ctr"/>
                      <a:r>
                        <a:rPr lang="en-US" b="1"/>
                        <a:t>1903</a:t>
                      </a:r>
                    </a:p>
                  </a:txBody>
                  <a:tcPr>
                    <a:solidFill>
                      <a:srgbClr val="FFC000"/>
                    </a:solidFill>
                  </a:tcPr>
                </a:tc>
                <a:extLst>
                  <a:ext uri="{0D108BD9-81ED-4DB2-BD59-A6C34878D82A}">
                    <a16:rowId xmlns:a16="http://schemas.microsoft.com/office/drawing/2014/main" val="858206218"/>
                  </a:ext>
                </a:extLst>
              </a:tr>
            </a:tbl>
          </a:graphicData>
        </a:graphic>
      </p:graphicFrame>
      <p:sp>
        <p:nvSpPr>
          <p:cNvPr id="33" name="Rectangle 32">
            <a:extLst>
              <a:ext uri="{FF2B5EF4-FFF2-40B4-BE49-F238E27FC236}">
                <a16:creationId xmlns:a16="http://schemas.microsoft.com/office/drawing/2014/main" id="{203E53FA-505F-4964-9AA5-EFE1C979E401}"/>
              </a:ext>
            </a:extLst>
          </p:cNvPr>
          <p:cNvSpPr/>
          <p:nvPr/>
        </p:nvSpPr>
        <p:spPr>
          <a:xfrm>
            <a:off x="408356" y="5142236"/>
            <a:ext cx="2758261"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Xaml Framework</a:t>
            </a:r>
          </a:p>
        </p:txBody>
      </p:sp>
      <p:sp>
        <p:nvSpPr>
          <p:cNvPr id="34" name="Rectangle 33">
            <a:extLst>
              <a:ext uri="{FF2B5EF4-FFF2-40B4-BE49-F238E27FC236}">
                <a16:creationId xmlns:a16="http://schemas.microsoft.com/office/drawing/2014/main" id="{F893AD92-30EA-4307-B295-2BF64A8CEF0D}"/>
              </a:ext>
            </a:extLst>
          </p:cNvPr>
          <p:cNvSpPr/>
          <p:nvPr/>
        </p:nvSpPr>
        <p:spPr>
          <a:xfrm>
            <a:off x="9018391" y="5142236"/>
            <a:ext cx="2758260" cy="471022"/>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Composition, Animation, Input</a:t>
            </a:r>
          </a:p>
        </p:txBody>
      </p:sp>
      <p:sp>
        <p:nvSpPr>
          <p:cNvPr id="35" name="TextBox 34">
            <a:extLst>
              <a:ext uri="{FF2B5EF4-FFF2-40B4-BE49-F238E27FC236}">
                <a16:creationId xmlns:a16="http://schemas.microsoft.com/office/drawing/2014/main" id="{6A894442-0B44-44DA-BB78-8A3CA4EF3BFE}"/>
              </a:ext>
            </a:extLst>
          </p:cNvPr>
          <p:cNvSpPr txBox="1"/>
          <p:nvPr/>
        </p:nvSpPr>
        <p:spPr>
          <a:xfrm>
            <a:off x="370862" y="4847291"/>
            <a:ext cx="70083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OS code</a:t>
            </a:r>
          </a:p>
        </p:txBody>
      </p:sp>
    </p:spTree>
    <p:extLst>
      <p:ext uri="{BB962C8B-B14F-4D97-AF65-F5344CB8AC3E}">
        <p14:creationId xmlns:p14="http://schemas.microsoft.com/office/powerpoint/2010/main" val="101111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04600DE-D236-4656-B0AB-FC58D841B5B4}"/>
              </a:ext>
            </a:extLst>
          </p:cNvPr>
          <p:cNvSpPr/>
          <p:nvPr/>
        </p:nvSpPr>
        <p:spPr>
          <a:xfrm flipH="1">
            <a:off x="10440612" y="224003"/>
            <a:ext cx="182880" cy="18288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586CB6D-F916-4012-A314-C9BB7698F950}"/>
              </a:ext>
            </a:extLst>
          </p:cNvPr>
          <p:cNvSpPr/>
          <p:nvPr/>
        </p:nvSpPr>
        <p:spPr>
          <a:xfrm flipH="1">
            <a:off x="10440612" y="574967"/>
            <a:ext cx="182880" cy="18288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FA67FA0-D48F-4145-9DDA-28E03F8D3CD8}"/>
              </a:ext>
            </a:extLst>
          </p:cNvPr>
          <p:cNvSpPr/>
          <p:nvPr/>
        </p:nvSpPr>
        <p:spPr>
          <a:xfrm>
            <a:off x="10623491" y="190920"/>
            <a:ext cx="1782211" cy="281002"/>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Windows shipped</a:t>
            </a:r>
          </a:p>
        </p:txBody>
      </p:sp>
      <p:sp>
        <p:nvSpPr>
          <p:cNvPr id="20" name="Rectangle 19">
            <a:extLst>
              <a:ext uri="{FF2B5EF4-FFF2-40B4-BE49-F238E27FC236}">
                <a16:creationId xmlns:a16="http://schemas.microsoft.com/office/drawing/2014/main" id="{09B42892-A58B-4402-A4CE-ABA5C0C96C02}"/>
              </a:ext>
            </a:extLst>
          </p:cNvPr>
          <p:cNvSpPr/>
          <p:nvPr/>
        </p:nvSpPr>
        <p:spPr>
          <a:xfrm>
            <a:off x="10623491" y="454876"/>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developer code</a:t>
            </a:r>
          </a:p>
        </p:txBody>
      </p:sp>
      <p:sp>
        <p:nvSpPr>
          <p:cNvPr id="21" name="Title 1">
            <a:extLst>
              <a:ext uri="{FF2B5EF4-FFF2-40B4-BE49-F238E27FC236}">
                <a16:creationId xmlns:a16="http://schemas.microsoft.com/office/drawing/2014/main" id="{95C0A38F-4A03-4757-A991-7B5326394617}"/>
              </a:ext>
            </a:extLst>
          </p:cNvPr>
          <p:cNvSpPr txBox="1">
            <a:spLocks/>
          </p:cNvSpPr>
          <p:nvPr/>
        </p:nvSpPr>
        <p:spPr>
          <a:xfrm>
            <a:off x="180765" y="147674"/>
            <a:ext cx="10515600" cy="67422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C000">
                    <a:lumMod val="10000"/>
                  </a:srgbClr>
                </a:solidFill>
                <a:effectLst/>
                <a:uLnTx/>
                <a:uFillTx/>
                <a:latin typeface="Calibri Light" panose="020F0302020204030204"/>
                <a:ea typeface="+mj-ea"/>
                <a:cs typeface="+mj-cs"/>
              </a:rPr>
              <a:t>XAML Islands Components Future</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pSp>
        <p:nvGrpSpPr>
          <p:cNvPr id="5" name="Group 4">
            <a:extLst>
              <a:ext uri="{FF2B5EF4-FFF2-40B4-BE49-F238E27FC236}">
                <a16:creationId xmlns:a16="http://schemas.microsoft.com/office/drawing/2014/main" id="{A52F3788-9D86-4409-A2F6-50115FAA716F}"/>
              </a:ext>
            </a:extLst>
          </p:cNvPr>
          <p:cNvGrpSpPr/>
          <p:nvPr/>
        </p:nvGrpSpPr>
        <p:grpSpPr>
          <a:xfrm>
            <a:off x="1702941" y="2795387"/>
            <a:ext cx="8786118" cy="2288154"/>
            <a:chOff x="2071018" y="2086539"/>
            <a:chExt cx="8786118" cy="2288154"/>
          </a:xfrm>
        </p:grpSpPr>
        <p:sp>
          <p:nvSpPr>
            <p:cNvPr id="24" name="Rectangle 23">
              <a:extLst>
                <a:ext uri="{FF2B5EF4-FFF2-40B4-BE49-F238E27FC236}">
                  <a16:creationId xmlns:a16="http://schemas.microsoft.com/office/drawing/2014/main" id="{4E28094C-0C45-4FCC-B53B-69B3547285F3}"/>
                </a:ext>
              </a:extLst>
            </p:cNvPr>
            <p:cNvSpPr/>
            <p:nvPr/>
          </p:nvSpPr>
          <p:spPr>
            <a:xfrm>
              <a:off x="2071018" y="2086540"/>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WPF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E54A9C8-2F07-4185-9E8D-6345D22E2F6F}"/>
                </a:ext>
              </a:extLst>
            </p:cNvPr>
            <p:cNvSpPr/>
            <p:nvPr/>
          </p:nvSpPr>
          <p:spPr>
            <a:xfrm>
              <a:off x="5036630" y="2086539"/>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WinForms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D7078A1-3B4F-4BEF-B118-A730C51EF53B}"/>
                </a:ext>
              </a:extLst>
            </p:cNvPr>
            <p:cNvSpPr/>
            <p:nvPr/>
          </p:nvSpPr>
          <p:spPr>
            <a:xfrm>
              <a:off x="2230306"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XAML Host</a:t>
              </a:r>
            </a:p>
          </p:txBody>
        </p:sp>
        <p:sp>
          <p:nvSpPr>
            <p:cNvPr id="7" name="Rectangle 6">
              <a:extLst>
                <a:ext uri="{FF2B5EF4-FFF2-40B4-BE49-F238E27FC236}">
                  <a16:creationId xmlns:a16="http://schemas.microsoft.com/office/drawing/2014/main" id="{E571606F-CEC3-4373-B9BA-D17D9D80AA7B}"/>
                </a:ext>
              </a:extLst>
            </p:cNvPr>
            <p:cNvSpPr/>
            <p:nvPr/>
          </p:nvSpPr>
          <p:spPr>
            <a:xfrm>
              <a:off x="5228149" y="3420195"/>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XAML Host</a:t>
              </a:r>
            </a:p>
          </p:txBody>
        </p:sp>
        <p:sp>
          <p:nvSpPr>
            <p:cNvPr id="9" name="Rectangle 8">
              <a:extLst>
                <a:ext uri="{FF2B5EF4-FFF2-40B4-BE49-F238E27FC236}">
                  <a16:creationId xmlns:a16="http://schemas.microsoft.com/office/drawing/2014/main" id="{F5117641-BE3F-4F2F-9C48-0ABB7079CA88}"/>
                </a:ext>
              </a:extLst>
            </p:cNvPr>
            <p:cNvSpPr/>
            <p:nvPr/>
          </p:nvSpPr>
          <p:spPr>
            <a:xfrm>
              <a:off x="2230306"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WPF Control Wrappers</a:t>
              </a:r>
            </a:p>
          </p:txBody>
        </p:sp>
        <p:sp>
          <p:nvSpPr>
            <p:cNvPr id="23" name="Rectangle 22">
              <a:extLst>
                <a:ext uri="{FF2B5EF4-FFF2-40B4-BE49-F238E27FC236}">
                  <a16:creationId xmlns:a16="http://schemas.microsoft.com/office/drawing/2014/main" id="{1F36333E-6D62-42DE-A723-B70C94D5FD42}"/>
                </a:ext>
              </a:extLst>
            </p:cNvPr>
            <p:cNvSpPr/>
            <p:nvPr/>
          </p:nvSpPr>
          <p:spPr>
            <a:xfrm>
              <a:off x="5228149" y="2843316"/>
              <a:ext cx="2468880" cy="457200"/>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WinForms Control Wrappers</a:t>
              </a:r>
            </a:p>
          </p:txBody>
        </p:sp>
        <p:sp>
          <p:nvSpPr>
            <p:cNvPr id="26" name="Rectangle 25">
              <a:extLst>
                <a:ext uri="{FF2B5EF4-FFF2-40B4-BE49-F238E27FC236}">
                  <a16:creationId xmlns:a16="http://schemas.microsoft.com/office/drawing/2014/main" id="{3B0EA2E2-BB61-401D-B2F8-BA86FC361741}"/>
                </a:ext>
              </a:extLst>
            </p:cNvPr>
            <p:cNvSpPr/>
            <p:nvPr/>
          </p:nvSpPr>
          <p:spPr>
            <a:xfrm>
              <a:off x="8002242" y="2088693"/>
              <a:ext cx="2854894" cy="22860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 Win32 app</a:t>
              </a:r>
            </a:p>
          </p:txBody>
        </p:sp>
      </p:grpSp>
      <p:cxnSp>
        <p:nvCxnSpPr>
          <p:cNvPr id="27" name="Straight Connector 26">
            <a:extLst>
              <a:ext uri="{FF2B5EF4-FFF2-40B4-BE49-F238E27FC236}">
                <a16:creationId xmlns:a16="http://schemas.microsoft.com/office/drawing/2014/main" id="{B2A094DF-3EE2-47FE-A181-B264035C6837}"/>
              </a:ext>
            </a:extLst>
          </p:cNvPr>
          <p:cNvCxnSpPr>
            <a:cxnSpLocks/>
          </p:cNvCxnSpPr>
          <p:nvPr/>
        </p:nvCxnSpPr>
        <p:spPr>
          <a:xfrm>
            <a:off x="478172" y="5549296"/>
            <a:ext cx="11228665" cy="0"/>
          </a:xfrm>
          <a:prstGeom prst="line">
            <a:avLst/>
          </a:prstGeom>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EFD5BCE9-80B8-4462-9D7B-D691B2655987}"/>
              </a:ext>
            </a:extLst>
          </p:cNvPr>
          <p:cNvSpPr/>
          <p:nvPr/>
        </p:nvSpPr>
        <p:spPr>
          <a:xfrm>
            <a:off x="3380490" y="1847053"/>
            <a:ext cx="2651760" cy="457200"/>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UWP Custom Controls</a:t>
            </a:r>
          </a:p>
        </p:txBody>
      </p:sp>
      <p:sp>
        <p:nvSpPr>
          <p:cNvPr id="54" name="Rectangle 53">
            <a:extLst>
              <a:ext uri="{FF2B5EF4-FFF2-40B4-BE49-F238E27FC236}">
                <a16:creationId xmlns:a16="http://schemas.microsoft.com/office/drawing/2014/main" id="{834B3113-326E-46A7-B89D-78E0E54BF7D1}"/>
              </a:ext>
            </a:extLst>
          </p:cNvPr>
          <p:cNvSpPr/>
          <p:nvPr/>
        </p:nvSpPr>
        <p:spPr>
          <a:xfrm>
            <a:off x="6159750" y="821898"/>
            <a:ext cx="2651760" cy="1482355"/>
          </a:xfrm>
          <a:prstGeom prst="rect">
            <a:avLst/>
          </a:prstGeom>
          <a:solidFill>
            <a:schemeClr val="accent6">
              <a:lumMod val="75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WinUI</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3.0</a:t>
            </a:r>
          </a:p>
        </p:txBody>
      </p:sp>
      <p:graphicFrame>
        <p:nvGraphicFramePr>
          <p:cNvPr id="30" name="Table 29">
            <a:extLst>
              <a:ext uri="{FF2B5EF4-FFF2-40B4-BE49-F238E27FC236}">
                <a16:creationId xmlns:a16="http://schemas.microsoft.com/office/drawing/2014/main" id="{CC47CD45-C234-4510-AB80-36CCF78CAE07}"/>
              </a:ext>
            </a:extLst>
          </p:cNvPr>
          <p:cNvGraphicFramePr>
            <a:graphicFrameLocks noGrp="1"/>
          </p:cNvGraphicFramePr>
          <p:nvPr/>
        </p:nvGraphicFramePr>
        <p:xfrm>
          <a:off x="408356" y="5835797"/>
          <a:ext cx="11375288" cy="741680"/>
        </p:xfrm>
        <a:graphic>
          <a:graphicData uri="http://schemas.openxmlformats.org/drawingml/2006/table">
            <a:tbl>
              <a:tblPr>
                <a:tableStyleId>{5C22544A-7EE6-4342-B048-85BDC9FD1C3A}</a:tableStyleId>
              </a:tblPr>
              <a:tblGrid>
                <a:gridCol w="1421911">
                  <a:extLst>
                    <a:ext uri="{9D8B030D-6E8A-4147-A177-3AD203B41FA5}">
                      <a16:colId xmlns:a16="http://schemas.microsoft.com/office/drawing/2014/main" val="1774350865"/>
                    </a:ext>
                  </a:extLst>
                </a:gridCol>
                <a:gridCol w="1421911">
                  <a:extLst>
                    <a:ext uri="{9D8B030D-6E8A-4147-A177-3AD203B41FA5}">
                      <a16:colId xmlns:a16="http://schemas.microsoft.com/office/drawing/2014/main" val="1798867481"/>
                    </a:ext>
                  </a:extLst>
                </a:gridCol>
                <a:gridCol w="1421911">
                  <a:extLst>
                    <a:ext uri="{9D8B030D-6E8A-4147-A177-3AD203B41FA5}">
                      <a16:colId xmlns:a16="http://schemas.microsoft.com/office/drawing/2014/main" val="1838184043"/>
                    </a:ext>
                  </a:extLst>
                </a:gridCol>
                <a:gridCol w="1421911">
                  <a:extLst>
                    <a:ext uri="{9D8B030D-6E8A-4147-A177-3AD203B41FA5}">
                      <a16:colId xmlns:a16="http://schemas.microsoft.com/office/drawing/2014/main" val="1137552167"/>
                    </a:ext>
                  </a:extLst>
                </a:gridCol>
                <a:gridCol w="1421911">
                  <a:extLst>
                    <a:ext uri="{9D8B030D-6E8A-4147-A177-3AD203B41FA5}">
                      <a16:colId xmlns:a16="http://schemas.microsoft.com/office/drawing/2014/main" val="3552098583"/>
                    </a:ext>
                  </a:extLst>
                </a:gridCol>
                <a:gridCol w="1421911">
                  <a:extLst>
                    <a:ext uri="{9D8B030D-6E8A-4147-A177-3AD203B41FA5}">
                      <a16:colId xmlns:a16="http://schemas.microsoft.com/office/drawing/2014/main" val="415411547"/>
                    </a:ext>
                  </a:extLst>
                </a:gridCol>
                <a:gridCol w="1421911">
                  <a:extLst>
                    <a:ext uri="{9D8B030D-6E8A-4147-A177-3AD203B41FA5}">
                      <a16:colId xmlns:a16="http://schemas.microsoft.com/office/drawing/2014/main" val="1840633928"/>
                    </a:ext>
                  </a:extLst>
                </a:gridCol>
                <a:gridCol w="1421911">
                  <a:extLst>
                    <a:ext uri="{9D8B030D-6E8A-4147-A177-3AD203B41FA5}">
                      <a16:colId xmlns:a16="http://schemas.microsoft.com/office/drawing/2014/main" val="1522272807"/>
                    </a:ext>
                  </a:extLst>
                </a:gridCol>
              </a:tblGrid>
              <a:tr h="370840">
                <a:tc gridSpan="8">
                  <a:txBody>
                    <a:bodyPr/>
                    <a:lstStyle/>
                    <a:p>
                      <a:pPr algn="ctr"/>
                      <a:r>
                        <a:rPr lang="en-US">
                          <a:solidFill>
                            <a:schemeClr val="bg1"/>
                          </a:solidFill>
                        </a:rPr>
                        <a:t>Windows 10 </a:t>
                      </a:r>
                      <a:r>
                        <a:rPr lang="en-US" sz="1800" kern="0">
                          <a:solidFill>
                            <a:srgbClr val="FFFFFF"/>
                          </a:solidFill>
                          <a:latin typeface="Segoe UI Semilight" panose="020B0402040204020203" pitchFamily="34" charset="0"/>
                          <a:cs typeface="Segoe UI Semilight" panose="020B0402040204020203" pitchFamily="34" charset="0"/>
                        </a:rPr>
                        <a:t>Subsystems:  Presentation platform, DirectX, Kernel, drivers, device access, …</a:t>
                      </a:r>
                      <a:endParaRPr lang="en-US">
                        <a:solidFill>
                          <a:schemeClr val="bg1"/>
                        </a:solidFill>
                      </a:endParaRPr>
                    </a:p>
                  </a:txBody>
                  <a:tcPr>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1682571"/>
                  </a:ext>
                </a:extLst>
              </a:tr>
              <a:tr h="370840">
                <a:tc>
                  <a:txBody>
                    <a:bodyPr/>
                    <a:lstStyle/>
                    <a:p>
                      <a:pPr algn="ctr"/>
                      <a:r>
                        <a:rPr lang="en-US" strike="sngStrike">
                          <a:solidFill>
                            <a:schemeClr val="bg1">
                              <a:lumMod val="50000"/>
                            </a:schemeClr>
                          </a:solidFill>
                        </a:rPr>
                        <a:t>1507</a:t>
                      </a:r>
                    </a:p>
                  </a:txBody>
                  <a:tcPr/>
                </a:tc>
                <a:tc>
                  <a:txBody>
                    <a:bodyPr/>
                    <a:lstStyle/>
                    <a:p>
                      <a:pPr algn="ctr"/>
                      <a:r>
                        <a:rPr lang="en-US" strike="sngStrike">
                          <a:solidFill>
                            <a:schemeClr val="bg1">
                              <a:lumMod val="50000"/>
                            </a:schemeClr>
                          </a:solidFill>
                        </a:rPr>
                        <a:t>1511</a:t>
                      </a:r>
                    </a:p>
                  </a:txBody>
                  <a:tcPr/>
                </a:tc>
                <a:tc>
                  <a:txBody>
                    <a:bodyPr/>
                    <a:lstStyle/>
                    <a:p>
                      <a:pPr marL="0" algn="ctr" defTabSz="932742" rtl="0" eaLnBrk="1" latinLnBrk="0" hangingPunct="1"/>
                      <a:r>
                        <a:rPr lang="en-US" sz="1800" b="1" kern="1200">
                          <a:solidFill>
                            <a:schemeClr val="dk1"/>
                          </a:solidFill>
                          <a:latin typeface="+mn-lt"/>
                          <a:ea typeface="+mn-ea"/>
                          <a:cs typeface="+mn-cs"/>
                        </a:rPr>
                        <a:t>1607</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1703</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1709</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1803</a:t>
                      </a:r>
                    </a:p>
                  </a:txBody>
                  <a:tcPr>
                    <a:solidFill>
                      <a:srgbClr val="FFC000"/>
                    </a:solidFill>
                  </a:tcPr>
                </a:tc>
                <a:tc>
                  <a:txBody>
                    <a:bodyPr/>
                    <a:lstStyle/>
                    <a:p>
                      <a:pPr marL="0" algn="ctr" defTabSz="932742" rtl="0" eaLnBrk="1" latinLnBrk="0" hangingPunct="1"/>
                      <a:r>
                        <a:rPr lang="en-US" sz="1800" b="1" kern="1200">
                          <a:solidFill>
                            <a:schemeClr val="dk1"/>
                          </a:solidFill>
                          <a:latin typeface="+mn-lt"/>
                          <a:ea typeface="+mn-ea"/>
                          <a:cs typeface="+mn-cs"/>
                        </a:rPr>
                        <a:t>1809</a:t>
                      </a:r>
                    </a:p>
                  </a:txBody>
                  <a:tcPr>
                    <a:solidFill>
                      <a:srgbClr val="FFC000"/>
                    </a:solidFill>
                  </a:tcPr>
                </a:tc>
                <a:tc>
                  <a:txBody>
                    <a:bodyPr/>
                    <a:lstStyle/>
                    <a:p>
                      <a:pPr algn="ctr"/>
                      <a:r>
                        <a:rPr lang="en-US" b="1"/>
                        <a:t>1903</a:t>
                      </a:r>
                    </a:p>
                  </a:txBody>
                  <a:tcPr>
                    <a:solidFill>
                      <a:srgbClr val="FFC000"/>
                    </a:solidFill>
                  </a:tcPr>
                </a:tc>
                <a:extLst>
                  <a:ext uri="{0D108BD9-81ED-4DB2-BD59-A6C34878D82A}">
                    <a16:rowId xmlns:a16="http://schemas.microsoft.com/office/drawing/2014/main" val="858206218"/>
                  </a:ext>
                </a:extLst>
              </a:tr>
            </a:tbl>
          </a:graphicData>
        </a:graphic>
      </p:graphicFrame>
      <p:sp>
        <p:nvSpPr>
          <p:cNvPr id="22" name="Rectangle 21">
            <a:extLst>
              <a:ext uri="{FF2B5EF4-FFF2-40B4-BE49-F238E27FC236}">
                <a16:creationId xmlns:a16="http://schemas.microsoft.com/office/drawing/2014/main" id="{41178246-A895-4F26-B806-63399D7BAAA6}"/>
              </a:ext>
            </a:extLst>
          </p:cNvPr>
          <p:cNvSpPr/>
          <p:nvPr/>
        </p:nvSpPr>
        <p:spPr>
          <a:xfrm>
            <a:off x="6261374" y="1190536"/>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Xaml Controls</a:t>
            </a:r>
          </a:p>
        </p:txBody>
      </p:sp>
      <p:sp>
        <p:nvSpPr>
          <p:cNvPr id="28" name="Rectangle 27">
            <a:extLst>
              <a:ext uri="{FF2B5EF4-FFF2-40B4-BE49-F238E27FC236}">
                <a16:creationId xmlns:a16="http://schemas.microsoft.com/office/drawing/2014/main" id="{D883CEA3-BC85-4FBD-AABB-638DFDA491C1}"/>
              </a:ext>
            </a:extLst>
          </p:cNvPr>
          <p:cNvSpPr/>
          <p:nvPr/>
        </p:nvSpPr>
        <p:spPr>
          <a:xfrm>
            <a:off x="6261374" y="1512354"/>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Xaml Framework &amp; Xaml Host</a:t>
            </a:r>
          </a:p>
        </p:txBody>
      </p:sp>
      <p:sp>
        <p:nvSpPr>
          <p:cNvPr id="31" name="Rectangle 30">
            <a:extLst>
              <a:ext uri="{FF2B5EF4-FFF2-40B4-BE49-F238E27FC236}">
                <a16:creationId xmlns:a16="http://schemas.microsoft.com/office/drawing/2014/main" id="{72BBE65C-432F-4C85-B584-5DA08010BF5B}"/>
              </a:ext>
            </a:extLst>
          </p:cNvPr>
          <p:cNvSpPr/>
          <p:nvPr/>
        </p:nvSpPr>
        <p:spPr>
          <a:xfrm>
            <a:off x="6261374" y="1834173"/>
            <a:ext cx="2448512" cy="266373"/>
          </a:xfrm>
          <a:prstGeom prst="rect">
            <a:avLst/>
          </a:prstGeom>
          <a:solidFill>
            <a:schemeClr val="accent6">
              <a:lumMod val="60000"/>
              <a:lumOff val="40000"/>
            </a:schemeClr>
          </a:solidFill>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Composition, Animation, Input</a:t>
            </a:r>
          </a:p>
        </p:txBody>
      </p:sp>
      <p:sp>
        <p:nvSpPr>
          <p:cNvPr id="14" name="Rectangle 13">
            <a:extLst>
              <a:ext uri="{FF2B5EF4-FFF2-40B4-BE49-F238E27FC236}">
                <a16:creationId xmlns:a16="http://schemas.microsoft.com/office/drawing/2014/main" id="{BD984480-61A8-4898-B52C-01CA84F7E504}"/>
              </a:ext>
            </a:extLst>
          </p:cNvPr>
          <p:cNvSpPr/>
          <p:nvPr/>
        </p:nvSpPr>
        <p:spPr>
          <a:xfrm>
            <a:off x="7099189" y="2183845"/>
            <a:ext cx="772882" cy="190114"/>
          </a:xfrm>
          <a:prstGeom prst="rect">
            <a:avLst/>
          </a:prstGeom>
          <a:solidFill>
            <a:schemeClr val="bg1">
              <a:lumMod val="85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Calibri" panose="020F0502020204030204"/>
                <a:ea typeface="+mn-ea"/>
                <a:cs typeface="+mn-cs"/>
              </a:rPr>
              <a:t>HWnd</a:t>
            </a: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2C969627-6AD0-4FC9-9FDB-9E38840828EA}"/>
              </a:ext>
            </a:extLst>
          </p:cNvPr>
          <p:cNvSpPr txBox="1"/>
          <p:nvPr/>
        </p:nvSpPr>
        <p:spPr>
          <a:xfrm>
            <a:off x="365726" y="5240653"/>
            <a:ext cx="771365"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code</a:t>
            </a:r>
          </a:p>
        </p:txBody>
      </p:sp>
      <p:sp>
        <p:nvSpPr>
          <p:cNvPr id="33" name="TextBox 32">
            <a:extLst>
              <a:ext uri="{FF2B5EF4-FFF2-40B4-BE49-F238E27FC236}">
                <a16:creationId xmlns:a16="http://schemas.microsoft.com/office/drawing/2014/main" id="{039095A3-2906-4AD0-965F-B6B3B08F36CC}"/>
              </a:ext>
            </a:extLst>
          </p:cNvPr>
          <p:cNvSpPr txBox="1"/>
          <p:nvPr/>
        </p:nvSpPr>
        <p:spPr>
          <a:xfrm>
            <a:off x="365725" y="5574187"/>
            <a:ext cx="700833" cy="26161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OS code</a:t>
            </a:r>
          </a:p>
        </p:txBody>
      </p:sp>
    </p:spTree>
    <p:extLst>
      <p:ext uri="{BB962C8B-B14F-4D97-AF65-F5344CB8AC3E}">
        <p14:creationId xmlns:p14="http://schemas.microsoft.com/office/powerpoint/2010/main" val="199224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2534625"/>
            <a:ext cx="9144000" cy="997196"/>
          </a:xfrm>
        </p:spPr>
        <p:txBody>
          <a:bodyPr/>
          <a:lstStyle/>
          <a:p>
            <a:r>
              <a:rPr lang="en-US"/>
              <a:t>Seamless application deployment, updates, and optimized for DevOps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492443"/>
          </a:xfrm>
        </p:spPr>
        <p:txBody>
          <a:bodyPr/>
          <a:lstStyle/>
          <a:p>
            <a:r>
              <a:rPr lang="en-US" sz="1600">
                <a:solidFill>
                  <a:schemeClr val="tx1">
                    <a:lumMod val="75000"/>
                  </a:schemeClr>
                </a:solidFill>
              </a:rPr>
              <a:t>Agility to innovate at a developer pace</a:t>
            </a:r>
          </a:p>
          <a:p>
            <a:endParaRPr lang="en-US" sz="160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1795961"/>
            <a:ext cx="9144000" cy="73866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p:txBody>
      </p:sp>
    </p:spTree>
    <p:extLst>
      <p:ext uri="{BB962C8B-B14F-4D97-AF65-F5344CB8AC3E}">
        <p14:creationId xmlns:p14="http://schemas.microsoft.com/office/powerpoint/2010/main" val="40598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3447098"/>
          </a:xfrm>
        </p:spPr>
        <p:txBody>
          <a:bodyPr/>
          <a:lstStyle/>
          <a:p>
            <a:pPr marL="457200" indent="-457200">
              <a:buFont typeface="Arial" panose="020B0604020202020204" pitchFamily="34" charset="0"/>
              <a:buChar char="•"/>
            </a:pPr>
            <a:r>
              <a:rPr lang="en-US"/>
              <a:t>Use the Windows Application Packaging Project in Visual Studio</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a:p>
            <a:endParaRPr lang="en-US"/>
          </a:p>
          <a:p>
            <a:endParaRPr lang="en-US"/>
          </a:p>
          <a:p>
            <a:pPr marL="457200" indent="-457200">
              <a:buFont typeface="Arial" panose="020B0604020202020204" pitchFamily="34" charset="0"/>
              <a:buChar char="•"/>
            </a:pPr>
            <a:r>
              <a:rPr lang="en-US"/>
              <a:t>When creating your app package, configure app deployment and update settings</a:t>
            </a:r>
          </a:p>
        </p:txBody>
      </p:sp>
      <p:pic>
        <p:nvPicPr>
          <p:cNvPr id="4" name="Picture 3">
            <a:extLst>
              <a:ext uri="{FF2B5EF4-FFF2-40B4-BE49-F238E27FC236}">
                <a16:creationId xmlns:a16="http://schemas.microsoft.com/office/drawing/2014/main" id="{EC8505D0-E321-4C96-B2C0-DB56469F10FD}"/>
              </a:ext>
            </a:extLst>
          </p:cNvPr>
          <p:cNvPicPr>
            <a:picLocks noChangeAspect="1"/>
          </p:cNvPicPr>
          <p:nvPr/>
        </p:nvPicPr>
        <p:blipFill>
          <a:blip r:embed="rId2"/>
          <a:stretch>
            <a:fillRect/>
          </a:stretch>
        </p:blipFill>
        <p:spPr>
          <a:xfrm>
            <a:off x="2471895" y="1966277"/>
            <a:ext cx="7248210" cy="1702124"/>
          </a:xfrm>
          <a:prstGeom prst="rect">
            <a:avLst/>
          </a:prstGeom>
        </p:spPr>
      </p:pic>
      <p:pic>
        <p:nvPicPr>
          <p:cNvPr id="5" name="Picture 4">
            <a:extLst>
              <a:ext uri="{FF2B5EF4-FFF2-40B4-BE49-F238E27FC236}">
                <a16:creationId xmlns:a16="http://schemas.microsoft.com/office/drawing/2014/main" id="{448531D3-4231-4631-8FC4-3348F55022DD}"/>
              </a:ext>
            </a:extLst>
          </p:cNvPr>
          <p:cNvPicPr>
            <a:picLocks noChangeAspect="1"/>
          </p:cNvPicPr>
          <p:nvPr/>
        </p:nvPicPr>
        <p:blipFill>
          <a:blip r:embed="rId3"/>
          <a:stretch>
            <a:fillRect/>
          </a:stretch>
        </p:blipFill>
        <p:spPr>
          <a:xfrm>
            <a:off x="3135086" y="4962438"/>
            <a:ext cx="5921828" cy="2103708"/>
          </a:xfrm>
          <a:prstGeom prst="rect">
            <a:avLst/>
          </a:prstGeom>
        </p:spPr>
      </p:pic>
    </p:spTree>
    <p:extLst>
      <p:ext uri="{BB962C8B-B14F-4D97-AF65-F5344CB8AC3E}">
        <p14:creationId xmlns:p14="http://schemas.microsoft.com/office/powerpoint/2010/main" val="17558777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7B36-C005-484C-A6CF-5B0DAEFF0040}"/>
              </a:ext>
            </a:extLst>
          </p:cNvPr>
          <p:cNvSpPr>
            <a:spLocks noGrp="1"/>
          </p:cNvSpPr>
          <p:nvPr>
            <p:ph type="title"/>
          </p:nvPr>
        </p:nvSpPr>
        <p:spPr/>
        <p:txBody>
          <a:bodyPr/>
          <a:lstStyle/>
          <a:p>
            <a:r>
              <a:rPr lang="en-US"/>
              <a:t>Enterprise deployments</a:t>
            </a:r>
          </a:p>
        </p:txBody>
      </p:sp>
      <p:sp>
        <p:nvSpPr>
          <p:cNvPr id="3" name="Content Placeholder 2">
            <a:extLst>
              <a:ext uri="{FF2B5EF4-FFF2-40B4-BE49-F238E27FC236}">
                <a16:creationId xmlns:a16="http://schemas.microsoft.com/office/drawing/2014/main" id="{C4A1EA0A-420B-456E-B239-B420230EE0EA}"/>
              </a:ext>
            </a:extLst>
          </p:cNvPr>
          <p:cNvSpPr>
            <a:spLocks noGrp="1"/>
          </p:cNvSpPr>
          <p:nvPr>
            <p:ph sz="quarter" idx="10"/>
          </p:nvPr>
        </p:nvSpPr>
        <p:spPr>
          <a:xfrm>
            <a:off x="584200" y="1435100"/>
            <a:ext cx="11018838" cy="2794611"/>
          </a:xfrm>
        </p:spPr>
        <p:txBody>
          <a:bodyPr/>
          <a:lstStyle/>
          <a:p>
            <a:r>
              <a:rPr lang="en-US"/>
              <a:t>Citrix is updating their WPF application with Windows 10 and MSIX package to enable:</a:t>
            </a:r>
          </a:p>
          <a:p>
            <a:pPr lvl="1"/>
            <a:r>
              <a:rPr lang="en-US"/>
              <a:t>Package specific features, such as Push Notifications as well as other Windows 10 Platform APIs</a:t>
            </a:r>
          </a:p>
          <a:p>
            <a:pPr lvl="1"/>
            <a:r>
              <a:rPr lang="en-US"/>
              <a:t>Store deployments and support on Windows 10 S Devices</a:t>
            </a:r>
          </a:p>
          <a:p>
            <a:pPr lvl="1"/>
            <a:r>
              <a:rPr lang="en-US"/>
              <a:t>The ability to enable customers to deploy the app seamlessly for their Enterprise </a:t>
            </a:r>
          </a:p>
          <a:p>
            <a:endParaRPr lang="en-US"/>
          </a:p>
        </p:txBody>
      </p:sp>
      <p:pic>
        <p:nvPicPr>
          <p:cNvPr id="5" name="Picture 4">
            <a:extLst>
              <a:ext uri="{FF2B5EF4-FFF2-40B4-BE49-F238E27FC236}">
                <a16:creationId xmlns:a16="http://schemas.microsoft.com/office/drawing/2014/main" id="{8DF7DAC6-F65B-43F9-8E72-FF6E667FA1E2}"/>
              </a:ext>
            </a:extLst>
          </p:cNvPr>
          <p:cNvPicPr>
            <a:picLocks noChangeAspect="1"/>
          </p:cNvPicPr>
          <p:nvPr/>
        </p:nvPicPr>
        <p:blipFill>
          <a:blip r:embed="rId2"/>
          <a:stretch>
            <a:fillRect/>
          </a:stretch>
        </p:blipFill>
        <p:spPr>
          <a:xfrm>
            <a:off x="9718152" y="427056"/>
            <a:ext cx="1485760" cy="560131"/>
          </a:xfrm>
          <a:prstGeom prst="rect">
            <a:avLst/>
          </a:prstGeom>
        </p:spPr>
      </p:pic>
    </p:spTree>
    <p:extLst>
      <p:ext uri="{BB962C8B-B14F-4D97-AF65-F5344CB8AC3E}">
        <p14:creationId xmlns:p14="http://schemas.microsoft.com/office/powerpoint/2010/main" val="38035602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B14F-5C19-4675-B074-E49B1A49070D}"/>
              </a:ext>
            </a:extLst>
          </p:cNvPr>
          <p:cNvSpPr>
            <a:spLocks noGrp="1"/>
          </p:cNvSpPr>
          <p:nvPr>
            <p:ph type="title"/>
          </p:nvPr>
        </p:nvSpPr>
        <p:spPr/>
        <p:txBody>
          <a:bodyPr/>
          <a:lstStyle/>
          <a:p>
            <a:r>
              <a:rPr lang="en-US"/>
              <a:t>MSIX Core</a:t>
            </a:r>
          </a:p>
        </p:txBody>
      </p:sp>
      <p:sp>
        <p:nvSpPr>
          <p:cNvPr id="3" name="Text Placeholder 2">
            <a:extLst>
              <a:ext uri="{FF2B5EF4-FFF2-40B4-BE49-F238E27FC236}">
                <a16:creationId xmlns:a16="http://schemas.microsoft.com/office/drawing/2014/main" id="{809612BC-FCBB-42B8-9BA8-5070309FFBED}"/>
              </a:ext>
            </a:extLst>
          </p:cNvPr>
          <p:cNvSpPr>
            <a:spLocks noGrp="1"/>
          </p:cNvSpPr>
          <p:nvPr>
            <p:ph type="body" sz="quarter" idx="10"/>
          </p:nvPr>
        </p:nvSpPr>
        <p:spPr>
          <a:xfrm>
            <a:off x="586390" y="2019300"/>
            <a:ext cx="11018520" cy="3607141"/>
          </a:xfrm>
        </p:spPr>
        <p:txBody>
          <a:bodyPr vert="horz" wrap="square" lIns="0" tIns="0" rIns="0" bIns="0" rtlCol="0" anchor="t">
            <a:spAutoFit/>
          </a:bodyPr>
          <a:lstStyle/>
          <a:p>
            <a:r>
              <a:rPr lang="en-US">
                <a:cs typeface="Segoe UI"/>
              </a:rPr>
              <a:t>Install your MSIX apps on all supported Windows versions</a:t>
            </a:r>
          </a:p>
          <a:p>
            <a:endParaRPr lang="en-US">
              <a:cs typeface="Segoe UI"/>
            </a:endParaRPr>
          </a:p>
          <a:p>
            <a:r>
              <a:rPr lang="en-US">
                <a:cs typeface="Segoe UI"/>
              </a:rPr>
              <a:t>MSIX Core Library allows to install, query, update and remove MSIX</a:t>
            </a:r>
          </a:p>
          <a:p>
            <a:endParaRPr lang="en-US">
              <a:cs typeface="Segoe UI"/>
            </a:endParaRPr>
          </a:p>
          <a:p>
            <a:r>
              <a:rPr lang="en-US">
                <a:hlinkClick r:id="rId3"/>
              </a:rPr>
              <a:t>https://github.com/Microsoft/msix-packaging</a:t>
            </a:r>
            <a:endParaRPr lang="en-US"/>
          </a:p>
          <a:p>
            <a:endParaRPr lang="en-US">
              <a:cs typeface="Segoe UI"/>
            </a:endParaRPr>
          </a:p>
          <a:p>
            <a:endParaRPr lang="en-US">
              <a:cs typeface="Segoe UI"/>
            </a:endParaRPr>
          </a:p>
        </p:txBody>
      </p:sp>
    </p:spTree>
    <p:extLst>
      <p:ext uri="{BB962C8B-B14F-4D97-AF65-F5344CB8AC3E}">
        <p14:creationId xmlns:p14="http://schemas.microsoft.com/office/powerpoint/2010/main" val="3557592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Agility to innovate at a developer pace</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676782"/>
            <a:ext cx="9144000" cy="246221"/>
          </a:xfrm>
        </p:spPr>
        <p:txBody>
          <a:bodyPr/>
          <a:lstStyle/>
          <a:p>
            <a:endParaRPr lang="en-US" sz="1600">
              <a:solidFill>
                <a:schemeClr val="bg1">
                  <a:lumMod val="50000"/>
                  <a:lumOff val="50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048338"/>
            <a:ext cx="9144000" cy="984885"/>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a:p>
            <a:r>
              <a:rPr lang="en-US" sz="1600">
                <a:solidFill>
                  <a:schemeClr val="tx1">
                    <a:lumMod val="75000"/>
                  </a:schemeClr>
                </a:solidFill>
              </a:rPr>
              <a:t>Seamless application deployment, updates, and optimized for DevOps</a:t>
            </a:r>
          </a:p>
        </p:txBody>
      </p:sp>
    </p:spTree>
    <p:extLst>
      <p:ext uri="{BB962C8B-B14F-4D97-AF65-F5344CB8AC3E}">
        <p14:creationId xmlns:p14="http://schemas.microsoft.com/office/powerpoint/2010/main" val="15345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Upgrading Windows Desktop Apps – How?</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43607951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47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0F65-8E44-4894-8EE3-EFBCA954BF02}"/>
              </a:ext>
            </a:extLst>
          </p:cNvPr>
          <p:cNvSpPr>
            <a:spLocks noGrp="1"/>
          </p:cNvSpPr>
          <p:nvPr>
            <p:ph type="title"/>
          </p:nvPr>
        </p:nvSpPr>
        <p:spPr>
          <a:xfrm>
            <a:off x="585216" y="2537210"/>
            <a:ext cx="9144000" cy="997196"/>
          </a:xfrm>
        </p:spPr>
        <p:txBody>
          <a:bodyPr/>
          <a:lstStyle/>
          <a:p>
            <a:r>
              <a:rPr lang="en-US"/>
              <a:t>Tips and tricks for migrating from .NET Framework to .NET Core</a:t>
            </a:r>
          </a:p>
        </p:txBody>
      </p:sp>
    </p:spTree>
    <p:extLst>
      <p:ext uri="{BB962C8B-B14F-4D97-AF65-F5344CB8AC3E}">
        <p14:creationId xmlns:p14="http://schemas.microsoft.com/office/powerpoint/2010/main" val="38727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Porting</a:t>
            </a: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88263" y="1356682"/>
            <a:ext cx="6852411" cy="362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latin typeface="+mj-lt"/>
              </a:rPr>
              <a:t>What can possibly go wrong?</a:t>
            </a:r>
          </a:p>
        </p:txBody>
      </p:sp>
      <p:pic>
        <p:nvPicPr>
          <p:cNvPr id="1026" name="Picture 2" descr="See the source image">
            <a:extLst>
              <a:ext uri="{FF2B5EF4-FFF2-40B4-BE49-F238E27FC236}">
                <a16:creationId xmlns:a16="http://schemas.microsoft.com/office/drawing/2014/main" id="{3D34B307-0CF8-4435-B4F8-72D12090B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29" y="1938958"/>
            <a:ext cx="6481141" cy="470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027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0513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063261" cy="1107996"/>
          </a:xfrm>
        </p:spPr>
        <p:txBody>
          <a:bodyPr/>
          <a:lstStyle/>
          <a:p>
            <a:r>
              <a:rPr lang="en-US">
                <a:cs typeface="Segoe UI"/>
              </a:rPr>
              <a:t>Is my application compatible with .NET Core 3?</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4200" y="2019300"/>
            <a:ext cx="11018520" cy="1169551"/>
          </a:xfrm>
        </p:spPr>
        <p:txBody>
          <a:bodyPr/>
          <a:lstStyle/>
          <a:p>
            <a:pPr marL="0" indent="0">
              <a:buNone/>
            </a:pPr>
            <a:r>
              <a:rPr lang="en-US"/>
              <a:t>Use Portability Analyzer </a:t>
            </a:r>
          </a:p>
          <a:p>
            <a:pPr lvl="1"/>
            <a:r>
              <a:rPr lang="en-US">
                <a:solidFill>
                  <a:srgbClr val="0070C0"/>
                </a:solidFill>
                <a:hlinkClick r:id="rId3">
                  <a:extLst>
                    <a:ext uri="{A12FA001-AC4F-418D-AE19-62706E023703}">
                      <ahyp:hlinkClr xmlns:ahyp="http://schemas.microsoft.com/office/drawing/2018/hyperlinkcolor" val="tx"/>
                    </a:ext>
                  </a:extLst>
                </a:hlinkClick>
              </a:rPr>
              <a:t>https://aka.ms/</a:t>
            </a:r>
            <a:r>
              <a:rPr lang="en-US">
                <a:solidFill>
                  <a:srgbClr val="0070C0"/>
                </a:solidFill>
                <a:hlinkClick r:id="rId4">
                  <a:extLst>
                    <a:ext uri="{A12FA001-AC4F-418D-AE19-62706E023703}">
                      <ahyp:hlinkClr xmlns:ahyp="http://schemas.microsoft.com/office/drawing/2018/hyperlinkcolor" val="tx"/>
                    </a:ext>
                  </a:extLst>
                </a:hlinkClick>
              </a:rPr>
              <a:t>portabilityAnalyzer</a:t>
            </a:r>
            <a:endParaRPr lang="en-US">
              <a:solidFill>
                <a:srgbClr val="0070C0"/>
              </a:solidFill>
            </a:endParaRPr>
          </a:p>
          <a:p>
            <a:pPr lvl="1"/>
            <a:r>
              <a:rPr lang="en-US">
                <a:solidFill>
                  <a:schemeClr val="tx1"/>
                </a:solidFill>
                <a:cs typeface="Arial" panose="020B0604020202020204" pitchFamily="34" charset="0"/>
              </a:rPr>
              <a:t>.NET Blog: “Are your Windows Forms and WPF applications ready for .NET Core 3.0?”</a:t>
            </a:r>
            <a:endParaRPr lang="en-US">
              <a:solidFill>
                <a:schemeClr val="tx1"/>
              </a:solidFill>
            </a:endParaRPr>
          </a:p>
        </p:txBody>
      </p:sp>
      <p:pic>
        <p:nvPicPr>
          <p:cNvPr id="5" name="Picture 4">
            <a:extLst>
              <a:ext uri="{FF2B5EF4-FFF2-40B4-BE49-F238E27FC236}">
                <a16:creationId xmlns:a16="http://schemas.microsoft.com/office/drawing/2014/main" id="{77AD047C-1847-49D0-8986-A14C1CC3BB73}"/>
              </a:ext>
            </a:extLst>
          </p:cNvPr>
          <p:cNvPicPr>
            <a:picLocks noChangeAspect="1"/>
          </p:cNvPicPr>
          <p:nvPr/>
        </p:nvPicPr>
        <p:blipFill>
          <a:blip r:embed="rId5"/>
          <a:stretch>
            <a:fillRect/>
          </a:stretch>
        </p:blipFill>
        <p:spPr>
          <a:xfrm>
            <a:off x="4017282" y="3606038"/>
            <a:ext cx="3823011" cy="2312627"/>
          </a:xfrm>
          <a:prstGeom prst="rect">
            <a:avLst/>
          </a:prstGeom>
        </p:spPr>
      </p:pic>
      <p:cxnSp>
        <p:nvCxnSpPr>
          <p:cNvPr id="6" name="Straight Connector 5">
            <a:extLst>
              <a:ext uri="{FF2B5EF4-FFF2-40B4-BE49-F238E27FC236}">
                <a16:creationId xmlns:a16="http://schemas.microsoft.com/office/drawing/2014/main" id="{567D26D8-BB58-4BFC-B059-C98AFBB86E3A}"/>
              </a:ext>
            </a:extLst>
          </p:cNvPr>
          <p:cNvCxnSpPr>
            <a:cxnSpLocks/>
          </p:cNvCxnSpPr>
          <p:nvPr/>
        </p:nvCxnSpPr>
        <p:spPr>
          <a:xfrm flipV="1">
            <a:off x="3876054" y="4954737"/>
            <a:ext cx="254975" cy="325528"/>
          </a:xfrm>
          <a:prstGeom prst="line">
            <a:avLst/>
          </a:prstGeom>
          <a:ln w="57150">
            <a:solidFill>
              <a:schemeClr val="bg1">
                <a:lumMod val="65000"/>
              </a:schemeClr>
            </a:solidFill>
          </a:ln>
        </p:spPr>
        <p:style>
          <a:lnRef idx="3">
            <a:schemeClr val="accent3"/>
          </a:lnRef>
          <a:fillRef idx="0">
            <a:schemeClr val="accent3"/>
          </a:fillRef>
          <a:effectRef idx="2">
            <a:schemeClr val="accent3"/>
          </a:effectRef>
          <a:fontRef idx="minor">
            <a:schemeClr val="tx1"/>
          </a:fontRef>
        </p:style>
      </p:cxnSp>
      <p:pic>
        <p:nvPicPr>
          <p:cNvPr id="7" name="Picture 6">
            <a:extLst>
              <a:ext uri="{FF2B5EF4-FFF2-40B4-BE49-F238E27FC236}">
                <a16:creationId xmlns:a16="http://schemas.microsoft.com/office/drawing/2014/main" id="{D2580557-7005-4A13-A440-61FDF441909A}"/>
              </a:ext>
            </a:extLst>
          </p:cNvPr>
          <p:cNvPicPr>
            <a:picLocks noChangeAspect="1"/>
          </p:cNvPicPr>
          <p:nvPr/>
        </p:nvPicPr>
        <p:blipFill>
          <a:blip r:embed="rId6"/>
          <a:stretch>
            <a:fillRect/>
          </a:stretch>
        </p:blipFill>
        <p:spPr>
          <a:xfrm>
            <a:off x="3951434" y="4171534"/>
            <a:ext cx="1027068" cy="1024673"/>
          </a:xfrm>
          <a:prstGeom prst="ellipse">
            <a:avLst/>
          </a:prstGeom>
          <a:scene3d>
            <a:camera prst="orthographicFront"/>
            <a:lightRig rig="threePt" dir="t"/>
          </a:scene3d>
          <a:sp3d>
            <a:bevelT/>
          </a:sp3d>
        </p:spPr>
      </p:pic>
    </p:spTree>
    <p:extLst>
      <p:ext uri="{BB962C8B-B14F-4D97-AF65-F5344CB8AC3E}">
        <p14:creationId xmlns:p14="http://schemas.microsoft.com/office/powerpoint/2010/main" val="32739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Demo: Portability Analyzer</a:t>
            </a:r>
          </a:p>
        </p:txBody>
      </p:sp>
    </p:spTree>
    <p:extLst>
      <p:ext uri="{BB962C8B-B14F-4D97-AF65-F5344CB8AC3E}">
        <p14:creationId xmlns:p14="http://schemas.microsoft.com/office/powerpoint/2010/main" val="17116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144000" cy="553998"/>
          </a:xfrm>
        </p:spPr>
        <p:txBody>
          <a:bodyPr/>
          <a:lstStyle/>
          <a:p>
            <a:r>
              <a:rPr lang="en-US"/>
              <a:t>Don’t forget to</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4200" y="2019300"/>
            <a:ext cx="11018520" cy="2928109"/>
          </a:xfrm>
        </p:spPr>
        <p:txBody>
          <a:bodyPr/>
          <a:lstStyle/>
          <a:p>
            <a:pPr marL="0" indent="0">
              <a:buNone/>
            </a:pPr>
            <a:r>
              <a:rPr lang="en-US"/>
              <a:t>Trivial things, yet worth mentioning:</a:t>
            </a:r>
          </a:p>
          <a:p>
            <a:pPr lvl="1">
              <a:lnSpc>
                <a:spcPct val="150000"/>
              </a:lnSpc>
            </a:pPr>
            <a:r>
              <a:rPr lang="en-US">
                <a:solidFill>
                  <a:schemeClr val="tx1"/>
                </a:solidFill>
                <a:cs typeface="Arial" panose="020B0604020202020204" pitchFamily="34" charset="0"/>
              </a:rPr>
              <a:t>Start with the project that doesn’t depend on other projects in your app</a:t>
            </a:r>
          </a:p>
          <a:p>
            <a:pPr lvl="1">
              <a:lnSpc>
                <a:spcPct val="150000"/>
              </a:lnSpc>
            </a:pPr>
            <a:r>
              <a:rPr lang="en-US">
                <a:solidFill>
                  <a:schemeClr val="tx1"/>
                </a:solidFill>
                <a:cs typeface="Arial" panose="020B0604020202020204" pitchFamily="34" charset="0"/>
              </a:rPr>
              <a:t>Consider updating NuGet references to the latest versions, especially if they are optimized for .NET Standard</a:t>
            </a:r>
          </a:p>
          <a:p>
            <a:pPr lvl="1">
              <a:lnSpc>
                <a:spcPct val="150000"/>
              </a:lnSpc>
            </a:pPr>
            <a:r>
              <a:rPr lang="en-US">
                <a:solidFill>
                  <a:schemeClr val="tx1"/>
                </a:solidFill>
                <a:cs typeface="Arial" panose="020B0604020202020204" pitchFamily="34" charset="0"/>
              </a:rPr>
              <a:t>Use source control </a:t>
            </a:r>
            <a:r>
              <a:rPr lang="en-US">
                <a:solidFill>
                  <a:schemeClr val="tx1"/>
                </a:solidFill>
                <a:cs typeface="Arial" panose="020B0604020202020204" pitchFamily="34" charset="0"/>
                <a:sym typeface="Wingdings" panose="05000000000000000000" pitchFamily="2" charset="2"/>
              </a:rPr>
              <a:t></a:t>
            </a:r>
            <a:endParaRPr lang="en-US">
              <a:solidFill>
                <a:schemeClr val="tx1"/>
              </a:solidFill>
              <a:cs typeface="Arial" panose="020B0604020202020204" pitchFamily="34" charset="0"/>
            </a:endParaRPr>
          </a:p>
          <a:p>
            <a:pPr lvl="1">
              <a:lnSpc>
                <a:spcPct val="150000"/>
              </a:lnSpc>
            </a:pPr>
            <a:r>
              <a:rPr lang="en-US">
                <a:solidFill>
                  <a:schemeClr val="tx1"/>
                </a:solidFill>
                <a:cs typeface="Arial" panose="020B0604020202020204" pitchFamily="34" charset="0"/>
              </a:rPr>
              <a:t>Do one step at a time, build and run after each step</a:t>
            </a:r>
            <a:endParaRPr lang="en-US">
              <a:solidFill>
                <a:schemeClr val="tx1"/>
              </a:solidFill>
            </a:endParaRPr>
          </a:p>
        </p:txBody>
      </p:sp>
    </p:spTree>
    <p:extLst>
      <p:ext uri="{BB962C8B-B14F-4D97-AF65-F5344CB8AC3E}">
        <p14:creationId xmlns:p14="http://schemas.microsoft.com/office/powerpoint/2010/main" val="29577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Porting</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74863" y="1406661"/>
            <a:ext cx="10801919" cy="362087"/>
          </a:xfrm>
        </p:spPr>
        <p:txBody>
          <a:bodyPr/>
          <a:lstStyle/>
          <a:p>
            <a:r>
              <a:rPr lang="en-US" sz="2353">
                <a:latin typeface="+mj-lt"/>
              </a:rPr>
              <a:t>Porting to .NET Core\Standard is done by updating</a:t>
            </a:r>
          </a:p>
        </p:txBody>
      </p:sp>
      <p:sp>
        <p:nvSpPr>
          <p:cNvPr id="12" name="Arrow: Right 11">
            <a:extLst>
              <a:ext uri="{FF2B5EF4-FFF2-40B4-BE49-F238E27FC236}">
                <a16:creationId xmlns:a16="http://schemas.microsoft.com/office/drawing/2014/main" id="{20B8F060-C9A7-4275-BC8C-3AD2BEE26678}"/>
              </a:ext>
            </a:extLst>
          </p:cNvPr>
          <p:cNvSpPr/>
          <p:nvPr/>
        </p:nvSpPr>
        <p:spPr bwMode="auto">
          <a:xfrm>
            <a:off x="5474916" y="2370521"/>
            <a:ext cx="446242" cy="330520"/>
          </a:xfrm>
          <a:prstGeom prs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D0C3C220-E7EC-4A95-A09F-36F6615EBB77}"/>
              </a:ext>
            </a:extLst>
          </p:cNvPr>
          <p:cNvSpPr txBox="1">
            <a:spLocks/>
          </p:cNvSpPr>
          <p:nvPr/>
        </p:nvSpPr>
        <p:spPr>
          <a:xfrm>
            <a:off x="588263" y="3246252"/>
            <a:ext cx="9960331" cy="3620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latin typeface="+mj-lt"/>
              </a:rPr>
              <a:t>If your .</a:t>
            </a:r>
            <a:r>
              <a:rPr lang="en-US" sz="2353" err="1">
                <a:latin typeface="+mj-lt"/>
              </a:rPr>
              <a:t>csproj</a:t>
            </a:r>
            <a:r>
              <a:rPr lang="en-US" sz="2353">
                <a:latin typeface="+mj-lt"/>
              </a:rPr>
              <a:t> file has old style, first migrate it to the new SDK-style</a:t>
            </a:r>
          </a:p>
        </p:txBody>
      </p:sp>
      <p:pic>
        <p:nvPicPr>
          <p:cNvPr id="3" name="Picture 2">
            <a:extLst>
              <a:ext uri="{FF2B5EF4-FFF2-40B4-BE49-F238E27FC236}">
                <a16:creationId xmlns:a16="http://schemas.microsoft.com/office/drawing/2014/main" id="{B22889C2-B9BA-49C5-8945-C63ADA2836B2}"/>
              </a:ext>
            </a:extLst>
          </p:cNvPr>
          <p:cNvPicPr>
            <a:picLocks noChangeAspect="1"/>
          </p:cNvPicPr>
          <p:nvPr/>
        </p:nvPicPr>
        <p:blipFill rotWithShape="1">
          <a:blip r:embed="rId3"/>
          <a:srcRect t="5086" b="7167"/>
          <a:stretch/>
        </p:blipFill>
        <p:spPr>
          <a:xfrm>
            <a:off x="574864" y="2114484"/>
            <a:ext cx="4591726" cy="6912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8FBE3F3-C9AB-4FE6-AE41-288712D7304F}"/>
              </a:ext>
            </a:extLst>
          </p:cNvPr>
          <p:cNvPicPr>
            <a:picLocks noChangeAspect="1"/>
          </p:cNvPicPr>
          <p:nvPr/>
        </p:nvPicPr>
        <p:blipFill>
          <a:blip r:embed="rId4"/>
          <a:stretch>
            <a:fillRect/>
          </a:stretch>
        </p:blipFill>
        <p:spPr>
          <a:xfrm>
            <a:off x="3439647" y="3994583"/>
            <a:ext cx="5197430" cy="2406217"/>
          </a:xfrm>
          <a:prstGeom prst="rect">
            <a:avLst/>
          </a:prstGeom>
          <a:effectLst>
            <a:glow rad="63500">
              <a:schemeClr val="accent6">
                <a:satMod val="175000"/>
                <a:alpha val="40000"/>
              </a:schemeClr>
            </a:glow>
          </a:effectLst>
        </p:spPr>
      </p:pic>
      <p:pic>
        <p:nvPicPr>
          <p:cNvPr id="6" name="Picture 5">
            <a:extLst>
              <a:ext uri="{FF2B5EF4-FFF2-40B4-BE49-F238E27FC236}">
                <a16:creationId xmlns:a16="http://schemas.microsoft.com/office/drawing/2014/main" id="{ECFEBCA6-1D67-4188-B008-9A8EF360CA20}"/>
              </a:ext>
            </a:extLst>
          </p:cNvPr>
          <p:cNvPicPr>
            <a:picLocks noChangeAspect="1"/>
          </p:cNvPicPr>
          <p:nvPr/>
        </p:nvPicPr>
        <p:blipFill rotWithShape="1">
          <a:blip r:embed="rId5"/>
          <a:srcRect t="3896" b="9957"/>
          <a:stretch/>
        </p:blipFill>
        <p:spPr>
          <a:xfrm>
            <a:off x="6038362" y="2113183"/>
            <a:ext cx="5568421" cy="6952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8407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to keep using full design tools  – Option 1</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1" y="1434653"/>
            <a:ext cx="10114947" cy="844847"/>
          </a:xfrm>
        </p:spPr>
        <p:txBody>
          <a:bodyPr/>
          <a:lstStyle/>
          <a:p>
            <a:r>
              <a:rPr lang="en-US" sz="2745"/>
              <a:t>Link existing .NET Framework sources into the new .NET Core app</a:t>
            </a:r>
          </a:p>
        </p:txBody>
      </p:sp>
      <p:sp>
        <p:nvSpPr>
          <p:cNvPr id="6" name="Content Placeholder 2">
            <a:extLst>
              <a:ext uri="{FF2B5EF4-FFF2-40B4-BE49-F238E27FC236}">
                <a16:creationId xmlns:a16="http://schemas.microsoft.com/office/drawing/2014/main" id="{5C78EDD4-7D6E-4EBD-865E-E28E60ABEFF4}"/>
              </a:ext>
            </a:extLst>
          </p:cNvPr>
          <p:cNvSpPr txBox="1">
            <a:spLocks/>
          </p:cNvSpPr>
          <p:nvPr/>
        </p:nvSpPr>
        <p:spPr>
          <a:xfrm>
            <a:off x="443264" y="3169676"/>
            <a:ext cx="10429524" cy="94137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745">
                <a:gradFill>
                  <a:gsLst>
                    <a:gs pos="1250">
                      <a:schemeClr val="tx1"/>
                    </a:gs>
                    <a:gs pos="100000">
                      <a:schemeClr val="tx1"/>
                    </a:gs>
                  </a:gsLst>
                  <a:lin ang="5400000" scaled="0"/>
                </a:gradFill>
                <a:latin typeface="+mn-lt"/>
                <a:cs typeface="Segoe UI" panose="020B0502040204020203" pitchFamily="34" charset="0"/>
              </a:rPr>
              <a:t>Now you can use the designers in the old project while compiling it for .NET Core</a:t>
            </a:r>
          </a:p>
        </p:txBody>
      </p:sp>
      <p:pic>
        <p:nvPicPr>
          <p:cNvPr id="3" name="Picture 2">
            <a:extLst>
              <a:ext uri="{FF2B5EF4-FFF2-40B4-BE49-F238E27FC236}">
                <a16:creationId xmlns:a16="http://schemas.microsoft.com/office/drawing/2014/main" id="{8A3F48D3-91A6-4621-8D26-A9E6CC80B381}"/>
              </a:ext>
            </a:extLst>
          </p:cNvPr>
          <p:cNvPicPr>
            <a:picLocks noChangeAspect="1"/>
          </p:cNvPicPr>
          <p:nvPr/>
        </p:nvPicPr>
        <p:blipFill>
          <a:blip r:embed="rId3"/>
          <a:stretch>
            <a:fillRect/>
          </a:stretch>
        </p:blipFill>
        <p:spPr>
          <a:xfrm>
            <a:off x="1045803" y="4269890"/>
            <a:ext cx="2108004" cy="1894643"/>
          </a:xfrm>
          <a:prstGeom prst="rect">
            <a:avLst/>
          </a:prstGeom>
        </p:spPr>
      </p:pic>
      <p:sp>
        <p:nvSpPr>
          <p:cNvPr id="16" name="Freeform: Shape 15">
            <a:extLst>
              <a:ext uri="{FF2B5EF4-FFF2-40B4-BE49-F238E27FC236}">
                <a16:creationId xmlns:a16="http://schemas.microsoft.com/office/drawing/2014/main" id="{C32BD9C6-A245-4B97-B268-A2A39B99FED4}"/>
              </a:ext>
            </a:extLst>
          </p:cNvPr>
          <p:cNvSpPr/>
          <p:nvPr/>
        </p:nvSpPr>
        <p:spPr bwMode="auto">
          <a:xfrm>
            <a:off x="2315739" y="5142907"/>
            <a:ext cx="1045829" cy="788054"/>
          </a:xfrm>
          <a:custGeom>
            <a:avLst/>
            <a:gdLst>
              <a:gd name="connsiteX0" fmla="*/ 0 w 1474631"/>
              <a:gd name="connsiteY0" fmla="*/ 727656 h 727656"/>
              <a:gd name="connsiteX1" fmla="*/ 1474631 w 1474631"/>
              <a:gd name="connsiteY1" fmla="*/ 727656 h 727656"/>
              <a:gd name="connsiteX2" fmla="*/ 1474631 w 1474631"/>
              <a:gd name="connsiteY2" fmla="*/ 0 h 727656"/>
              <a:gd name="connsiteX3" fmla="*/ 6439 w 1474631"/>
              <a:gd name="connsiteY3" fmla="*/ 0 h 727656"/>
            </a:gdLst>
            <a:ahLst/>
            <a:cxnLst>
              <a:cxn ang="0">
                <a:pos x="connsiteX0" y="connsiteY0"/>
              </a:cxn>
              <a:cxn ang="0">
                <a:pos x="connsiteX1" y="connsiteY1"/>
              </a:cxn>
              <a:cxn ang="0">
                <a:pos x="connsiteX2" y="connsiteY2"/>
              </a:cxn>
              <a:cxn ang="0">
                <a:pos x="connsiteX3" y="connsiteY3"/>
              </a:cxn>
            </a:cxnLst>
            <a:rect l="l" t="t" r="r" b="b"/>
            <a:pathLst>
              <a:path w="1474631" h="727656">
                <a:moveTo>
                  <a:pt x="0" y="727656"/>
                </a:moveTo>
                <a:lnTo>
                  <a:pt x="1474631" y="727656"/>
                </a:lnTo>
                <a:lnTo>
                  <a:pt x="1474631" y="0"/>
                </a:lnTo>
                <a:lnTo>
                  <a:pt x="6439" y="0"/>
                </a:lnTo>
              </a:path>
            </a:pathLst>
          </a:custGeom>
          <a:noFill/>
          <a:ln w="57150">
            <a:solidFill>
              <a:schemeClr val="accent1"/>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18" name="TextBox 17">
            <a:extLst>
              <a:ext uri="{FF2B5EF4-FFF2-40B4-BE49-F238E27FC236}">
                <a16:creationId xmlns:a16="http://schemas.microsoft.com/office/drawing/2014/main" id="{1075FCDB-FBDE-4FAA-B6EC-50AF0914E031}"/>
              </a:ext>
            </a:extLst>
          </p:cNvPr>
          <p:cNvSpPr txBox="1"/>
          <p:nvPr/>
        </p:nvSpPr>
        <p:spPr>
          <a:xfrm>
            <a:off x="3510971" y="5222970"/>
            <a:ext cx="3286891" cy="633625"/>
          </a:xfrm>
          <a:prstGeom prst="rect">
            <a:avLst/>
          </a:prstGeom>
        </p:spPr>
        <p:txBody>
          <a:bodyPr wrap="square">
            <a:spAutoFit/>
          </a:bodyPr>
          <a:lstStyle>
            <a:defPPr>
              <a:defRPr lang="en-US"/>
            </a:defPPr>
          </a:lstStyle>
          <a:p>
            <a:r>
              <a:rPr lang="en-US" sz="1730"/>
              <a:t>.NET Core project links to files of .NET Framework project</a:t>
            </a:r>
          </a:p>
        </p:txBody>
      </p:sp>
      <p:pic>
        <p:nvPicPr>
          <p:cNvPr id="4" name="Picture 3">
            <a:extLst>
              <a:ext uri="{FF2B5EF4-FFF2-40B4-BE49-F238E27FC236}">
                <a16:creationId xmlns:a16="http://schemas.microsoft.com/office/drawing/2014/main" id="{1AC40993-0594-4C08-9CC2-246EA03B12AC}"/>
              </a:ext>
            </a:extLst>
          </p:cNvPr>
          <p:cNvPicPr>
            <a:picLocks noChangeAspect="1"/>
          </p:cNvPicPr>
          <p:nvPr/>
        </p:nvPicPr>
        <p:blipFill>
          <a:blip r:embed="rId4"/>
          <a:stretch>
            <a:fillRect/>
          </a:stretch>
        </p:blipFill>
        <p:spPr>
          <a:xfrm>
            <a:off x="951533" y="2043058"/>
            <a:ext cx="7086600" cy="1085850"/>
          </a:xfrm>
          <a:prstGeom prst="rect">
            <a:avLst/>
          </a:prstGeom>
        </p:spPr>
      </p:pic>
    </p:spTree>
    <p:extLst>
      <p:ext uri="{BB962C8B-B14F-4D97-AF65-F5344CB8AC3E}">
        <p14:creationId xmlns:p14="http://schemas.microsoft.com/office/powerpoint/2010/main" val="18539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How to keep using full design tools  – Option 2</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1" y="1434653"/>
            <a:ext cx="10114947" cy="2281137"/>
          </a:xfrm>
        </p:spPr>
        <p:txBody>
          <a:bodyPr/>
          <a:lstStyle/>
          <a:p>
            <a:r>
              <a:rPr lang="en-US" sz="2745"/>
              <a:t>Have two project files: one targeting .NET Framework and another targeting .NET Core</a:t>
            </a:r>
          </a:p>
          <a:p>
            <a:endParaRPr lang="en-US" sz="2745"/>
          </a:p>
          <a:p>
            <a:r>
              <a:rPr lang="en-US" sz="2745"/>
              <a:t>Load your project with the Framework project file to work in WinForms designer</a:t>
            </a:r>
          </a:p>
        </p:txBody>
      </p:sp>
    </p:spTree>
    <p:extLst>
      <p:ext uri="{BB962C8B-B14F-4D97-AF65-F5344CB8AC3E}">
        <p14:creationId xmlns:p14="http://schemas.microsoft.com/office/powerpoint/2010/main" val="155294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Compatibility Pack</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6390" y="1434654"/>
            <a:ext cx="11018520" cy="2425063"/>
          </a:xfrm>
        </p:spPr>
        <p:txBody>
          <a:bodyPr/>
          <a:lstStyle/>
          <a:p>
            <a:r>
              <a:rPr lang="en-US">
                <a:solidFill>
                  <a:srgbClr val="0070C0"/>
                </a:solidFill>
              </a:rPr>
              <a:t>Provided as a NuGet Package</a:t>
            </a:r>
          </a:p>
          <a:p>
            <a:pPr lvl="1"/>
            <a:r>
              <a:rPr lang="en-US" err="1"/>
              <a:t>Microsoft.Windows.Compatibility</a:t>
            </a:r>
            <a:endParaRPr lang="en-US"/>
          </a:p>
          <a:p>
            <a:pPr lvl="1"/>
            <a:r>
              <a:rPr lang="en-US"/>
              <a:t>Can be referenced  from .NET Core &amp; .NET Standard</a:t>
            </a:r>
          </a:p>
          <a:p>
            <a:pPr lvl="1"/>
            <a:r>
              <a:rPr lang="en-US"/>
              <a:t>Has ~21k APIs (Windows-only as well as cross-platform)</a:t>
            </a:r>
          </a:p>
          <a:p>
            <a:pPr lvl="1"/>
            <a:endParaRPr lang="en-US"/>
          </a:p>
          <a:p>
            <a:r>
              <a:rPr lang="en-US">
                <a:solidFill>
                  <a:srgbClr val="0070C0"/>
                </a:solidFill>
              </a:rPr>
              <a:t>Contents</a:t>
            </a:r>
          </a:p>
        </p:txBody>
      </p:sp>
      <p:sp>
        <p:nvSpPr>
          <p:cNvPr id="4" name="TextBox 3">
            <a:extLst>
              <a:ext uri="{FF2B5EF4-FFF2-40B4-BE49-F238E27FC236}">
                <a16:creationId xmlns:a16="http://schemas.microsoft.com/office/drawing/2014/main" id="{88B8E7E5-D5B1-475D-8F0D-6675891FDD5C}"/>
              </a:ext>
            </a:extLst>
          </p:cNvPr>
          <p:cNvSpPr txBox="1"/>
          <p:nvPr/>
        </p:nvSpPr>
        <p:spPr>
          <a:xfrm>
            <a:off x="451475" y="4026616"/>
            <a:ext cx="2373647"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ACLs</a:t>
            </a:r>
          </a:p>
          <a:p>
            <a:pPr>
              <a:lnSpc>
                <a:spcPct val="90000"/>
              </a:lnSpc>
              <a:spcAft>
                <a:spcPts val="588"/>
              </a:spcAft>
            </a:pPr>
            <a:r>
              <a:rPr lang="en-US" sz="1961">
                <a:gradFill>
                  <a:gsLst>
                    <a:gs pos="2917">
                      <a:schemeClr val="tx1"/>
                    </a:gs>
                    <a:gs pos="30000">
                      <a:schemeClr val="tx1"/>
                    </a:gs>
                  </a:gsLst>
                  <a:lin ang="5400000" scaled="0"/>
                </a:gradFill>
              </a:rPr>
              <a:t>Code Pages</a:t>
            </a:r>
          </a:p>
          <a:p>
            <a:pPr>
              <a:lnSpc>
                <a:spcPct val="90000"/>
              </a:lnSpc>
              <a:spcAft>
                <a:spcPts val="588"/>
              </a:spcAft>
            </a:pPr>
            <a:r>
              <a:rPr lang="en-US" sz="1961" err="1">
                <a:gradFill>
                  <a:gsLst>
                    <a:gs pos="2917">
                      <a:schemeClr val="tx1"/>
                    </a:gs>
                    <a:gs pos="30000">
                      <a:schemeClr val="tx1"/>
                    </a:gs>
                  </a:gsLst>
                  <a:lin ang="5400000" scaled="0"/>
                </a:gradFill>
              </a:rPr>
              <a:t>CodeDom</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Configuration</a:t>
            </a:r>
          </a:p>
          <a:p>
            <a:pPr>
              <a:lnSpc>
                <a:spcPct val="90000"/>
              </a:lnSpc>
              <a:spcAft>
                <a:spcPts val="588"/>
              </a:spcAft>
            </a:pPr>
            <a:r>
              <a:rPr lang="en-US" sz="1961">
                <a:gradFill>
                  <a:gsLst>
                    <a:gs pos="2917">
                      <a:schemeClr val="tx1"/>
                    </a:gs>
                    <a:gs pos="30000">
                      <a:schemeClr val="tx1"/>
                    </a:gs>
                  </a:gsLst>
                  <a:lin ang="5400000" scaled="0"/>
                </a:gradFill>
              </a:rPr>
              <a:t>Crypto</a:t>
            </a:r>
          </a:p>
          <a:p>
            <a:pPr>
              <a:lnSpc>
                <a:spcPct val="90000"/>
              </a:lnSpc>
              <a:spcAft>
                <a:spcPts val="588"/>
              </a:spcAft>
            </a:pPr>
            <a:r>
              <a:rPr lang="en-US" sz="1961" err="1">
                <a:gradFill>
                  <a:gsLst>
                    <a:gs pos="2917">
                      <a:schemeClr val="tx1"/>
                    </a:gs>
                    <a:gs pos="30000">
                      <a:schemeClr val="tx1"/>
                    </a:gs>
                  </a:gsLst>
                  <a:lin ang="5400000" scaled="0"/>
                </a:gradFill>
              </a:rPr>
              <a:t>DirectoryServices</a:t>
            </a:r>
            <a:endParaRPr lang="en-US" sz="196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D66764F9-4210-4EC0-8046-CF051FF2D497}"/>
              </a:ext>
            </a:extLst>
          </p:cNvPr>
          <p:cNvSpPr txBox="1"/>
          <p:nvPr/>
        </p:nvSpPr>
        <p:spPr>
          <a:xfrm>
            <a:off x="2825122" y="4026616"/>
            <a:ext cx="1884368"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Drawing</a:t>
            </a:r>
          </a:p>
          <a:p>
            <a:pPr>
              <a:lnSpc>
                <a:spcPct val="90000"/>
              </a:lnSpc>
              <a:spcAft>
                <a:spcPts val="588"/>
              </a:spcAft>
            </a:pPr>
            <a:r>
              <a:rPr lang="en-US" sz="1961" err="1">
                <a:gradFill>
                  <a:gsLst>
                    <a:gs pos="2917">
                      <a:schemeClr val="tx1"/>
                    </a:gs>
                    <a:gs pos="30000">
                      <a:schemeClr val="tx1"/>
                    </a:gs>
                  </a:gsLst>
                  <a:lin ang="5400000" scaled="0"/>
                </a:gradFill>
              </a:rPr>
              <a:t>EventLog</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MEF</a:t>
            </a:r>
          </a:p>
          <a:p>
            <a:pPr>
              <a:lnSpc>
                <a:spcPct val="90000"/>
              </a:lnSpc>
              <a:spcAft>
                <a:spcPts val="588"/>
              </a:spcAft>
            </a:pPr>
            <a:r>
              <a:rPr lang="en-US" sz="1961" err="1">
                <a:gradFill>
                  <a:gsLst>
                    <a:gs pos="2917">
                      <a:schemeClr val="tx1"/>
                    </a:gs>
                    <a:gs pos="30000">
                      <a:schemeClr val="tx1"/>
                    </a:gs>
                  </a:gsLst>
                  <a:lin ang="5400000" scaled="0"/>
                </a:gradFill>
              </a:rPr>
              <a:t>Odbc</a:t>
            </a:r>
            <a:endParaRPr lang="en-US" sz="1961">
              <a:gradFill>
                <a:gsLst>
                  <a:gs pos="2917">
                    <a:schemeClr val="tx1"/>
                  </a:gs>
                  <a:gs pos="30000">
                    <a:schemeClr val="tx1"/>
                  </a:gs>
                </a:gsLst>
                <a:lin ang="5400000" scaled="0"/>
              </a:gradFill>
            </a:endParaRPr>
          </a:p>
          <a:p>
            <a:pPr>
              <a:lnSpc>
                <a:spcPct val="90000"/>
              </a:lnSpc>
              <a:spcAft>
                <a:spcPts val="588"/>
              </a:spcAft>
            </a:pPr>
            <a:r>
              <a:rPr lang="en-US" sz="1961">
                <a:gradFill>
                  <a:gsLst>
                    <a:gs pos="2917">
                      <a:schemeClr val="tx1"/>
                    </a:gs>
                    <a:gs pos="30000">
                      <a:schemeClr val="tx1"/>
                    </a:gs>
                  </a:gsLst>
                  <a:lin ang="5400000" scaled="0"/>
                </a:gradFill>
              </a:rPr>
              <a:t>Perf Counters</a:t>
            </a:r>
          </a:p>
          <a:p>
            <a:pPr>
              <a:lnSpc>
                <a:spcPct val="90000"/>
              </a:lnSpc>
              <a:spcAft>
                <a:spcPts val="588"/>
              </a:spcAft>
            </a:pPr>
            <a:r>
              <a:rPr lang="en-US" sz="1961">
                <a:gradFill>
                  <a:gsLst>
                    <a:gs pos="2917">
                      <a:schemeClr val="tx1"/>
                    </a:gs>
                    <a:gs pos="30000">
                      <a:schemeClr val="tx1"/>
                    </a:gs>
                  </a:gsLst>
                  <a:lin ang="5400000" scaled="0"/>
                </a:gradFill>
              </a:rPr>
              <a:t>Permissions</a:t>
            </a:r>
          </a:p>
        </p:txBody>
      </p:sp>
      <p:sp>
        <p:nvSpPr>
          <p:cNvPr id="12" name="TextBox 11">
            <a:extLst>
              <a:ext uri="{FF2B5EF4-FFF2-40B4-BE49-F238E27FC236}">
                <a16:creationId xmlns:a16="http://schemas.microsoft.com/office/drawing/2014/main" id="{9D72A37E-4822-44C3-8A5E-588D95E548E4}"/>
              </a:ext>
            </a:extLst>
          </p:cNvPr>
          <p:cNvSpPr txBox="1"/>
          <p:nvPr/>
        </p:nvSpPr>
        <p:spPr>
          <a:xfrm>
            <a:off x="4826065" y="4026616"/>
            <a:ext cx="2348594" cy="2296138"/>
          </a:xfrm>
          <a:prstGeom prst="rect">
            <a:avLst/>
          </a:prstGeom>
          <a:noFill/>
        </p:spPr>
        <p:txBody>
          <a:bodyPr wrap="square" lIns="179285" tIns="143428" rIns="179285" bIns="143428" numCol="1" rtlCol="0">
            <a:spAutoFit/>
          </a:bodyPr>
          <a:lstStyle/>
          <a:p>
            <a:pPr>
              <a:lnSpc>
                <a:spcPct val="90000"/>
              </a:lnSpc>
              <a:spcAft>
                <a:spcPts val="588"/>
              </a:spcAft>
            </a:pPr>
            <a:r>
              <a:rPr lang="en-US" sz="1961">
                <a:gradFill>
                  <a:gsLst>
                    <a:gs pos="2917">
                      <a:schemeClr val="tx1"/>
                    </a:gs>
                    <a:gs pos="30000">
                      <a:schemeClr val="tx1"/>
                    </a:gs>
                  </a:gsLst>
                  <a:lin ang="5400000" scaled="0"/>
                </a:gradFill>
              </a:rPr>
              <a:t>Ports</a:t>
            </a:r>
          </a:p>
          <a:p>
            <a:pPr>
              <a:lnSpc>
                <a:spcPct val="90000"/>
              </a:lnSpc>
              <a:spcAft>
                <a:spcPts val="588"/>
              </a:spcAft>
            </a:pPr>
            <a:r>
              <a:rPr lang="en-US" sz="1961">
                <a:gradFill>
                  <a:gsLst>
                    <a:gs pos="2917">
                      <a:schemeClr val="tx1"/>
                    </a:gs>
                    <a:gs pos="30000">
                      <a:schemeClr val="tx1"/>
                    </a:gs>
                  </a:gsLst>
                  <a:lin ang="5400000" scaled="0"/>
                </a:gradFill>
              </a:rPr>
              <a:t>Registry</a:t>
            </a:r>
          </a:p>
          <a:p>
            <a:pPr>
              <a:lnSpc>
                <a:spcPct val="90000"/>
              </a:lnSpc>
              <a:spcAft>
                <a:spcPts val="588"/>
              </a:spcAft>
            </a:pPr>
            <a:r>
              <a:rPr lang="en-US" sz="1961">
                <a:gradFill>
                  <a:gsLst>
                    <a:gs pos="2917">
                      <a:schemeClr val="tx1"/>
                    </a:gs>
                    <a:gs pos="30000">
                      <a:schemeClr val="tx1"/>
                    </a:gs>
                  </a:gsLst>
                  <a:lin ang="5400000" scaled="0"/>
                </a:gradFill>
              </a:rPr>
              <a:t>Runtime Caching</a:t>
            </a:r>
          </a:p>
          <a:p>
            <a:pPr>
              <a:lnSpc>
                <a:spcPct val="90000"/>
              </a:lnSpc>
              <a:spcAft>
                <a:spcPts val="588"/>
              </a:spcAft>
            </a:pPr>
            <a:r>
              <a:rPr lang="en-US" sz="1961">
                <a:gradFill>
                  <a:gsLst>
                    <a:gs pos="2917">
                      <a:schemeClr val="tx1"/>
                    </a:gs>
                    <a:gs pos="30000">
                      <a:schemeClr val="tx1"/>
                    </a:gs>
                  </a:gsLst>
                  <a:lin ang="5400000" scaled="0"/>
                </a:gradFill>
              </a:rPr>
              <a:t>WCF</a:t>
            </a:r>
          </a:p>
          <a:p>
            <a:pPr>
              <a:lnSpc>
                <a:spcPct val="90000"/>
              </a:lnSpc>
              <a:spcAft>
                <a:spcPts val="588"/>
              </a:spcAft>
            </a:pPr>
            <a:r>
              <a:rPr lang="en-US" sz="1961">
                <a:gradFill>
                  <a:gsLst>
                    <a:gs pos="2917">
                      <a:schemeClr val="tx1"/>
                    </a:gs>
                    <a:gs pos="30000">
                      <a:schemeClr val="tx1"/>
                    </a:gs>
                  </a:gsLst>
                  <a:lin ang="5400000" scaled="0"/>
                </a:gradFill>
              </a:rPr>
              <a:t>Windows Services</a:t>
            </a:r>
          </a:p>
          <a:p>
            <a:pPr>
              <a:lnSpc>
                <a:spcPct val="90000"/>
              </a:lnSpc>
              <a:spcAft>
                <a:spcPts val="588"/>
              </a:spcAft>
            </a:pPr>
            <a:r>
              <a:rPr lang="en-US" sz="1961">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70696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4" y="457622"/>
            <a:ext cx="10446449" cy="1107996"/>
          </a:xfrm>
        </p:spPr>
        <p:txBody>
          <a:bodyPr/>
          <a:lstStyle/>
          <a:p>
            <a:r>
              <a:rPr lang="en-US"/>
              <a:t>Detecting Platform Compatibility Issues</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8264" y="1816461"/>
            <a:ext cx="10446449" cy="1846659"/>
          </a:xfrm>
        </p:spPr>
        <p:txBody>
          <a:bodyPr/>
          <a:lstStyle/>
          <a:p>
            <a:r>
              <a:rPr lang="en-US">
                <a:solidFill>
                  <a:srgbClr val="0070C0"/>
                </a:solidFill>
              </a:rPr>
              <a:t>API Analyzer</a:t>
            </a:r>
          </a:p>
          <a:p>
            <a:pPr lvl="1"/>
            <a:r>
              <a:rPr lang="en-US">
                <a:hlinkClick r:id="rId3"/>
              </a:rPr>
              <a:t>https://aka.ms/apianalyzer</a:t>
            </a:r>
            <a:r>
              <a:rPr lang="en-US"/>
              <a:t> </a:t>
            </a:r>
          </a:p>
          <a:p>
            <a:pPr lvl="1"/>
            <a:r>
              <a:rPr lang="en-US"/>
              <a:t>Roslyn analyzer that notifies you about the usages of APIs that don’t work across all platforms and about deprecated APIs</a:t>
            </a:r>
          </a:p>
          <a:p>
            <a:pPr lvl="1"/>
            <a:r>
              <a:rPr lang="en-US"/>
              <a:t>Great when building portable backend code for both client and server</a:t>
            </a:r>
          </a:p>
        </p:txBody>
      </p:sp>
      <p:pic>
        <p:nvPicPr>
          <p:cNvPr id="5" name="Picture 4">
            <a:extLst>
              <a:ext uri="{FF2B5EF4-FFF2-40B4-BE49-F238E27FC236}">
                <a16:creationId xmlns:a16="http://schemas.microsoft.com/office/drawing/2014/main" id="{5F4BA3F0-AA24-44CD-93DD-D1E2155F83D0}"/>
              </a:ext>
            </a:extLst>
          </p:cNvPr>
          <p:cNvPicPr>
            <a:picLocks noChangeAspect="1"/>
          </p:cNvPicPr>
          <p:nvPr/>
        </p:nvPicPr>
        <p:blipFill>
          <a:blip r:embed="rId4"/>
          <a:stretch>
            <a:fillRect/>
          </a:stretch>
        </p:blipFill>
        <p:spPr>
          <a:xfrm>
            <a:off x="720191" y="3757016"/>
            <a:ext cx="7506152" cy="2643362"/>
          </a:xfrm>
          <a:prstGeom prst="rect">
            <a:avLst/>
          </a:prstGeom>
        </p:spPr>
      </p:pic>
    </p:spTree>
    <p:extLst>
      <p:ext uri="{BB962C8B-B14F-4D97-AF65-F5344CB8AC3E}">
        <p14:creationId xmlns:p14="http://schemas.microsoft.com/office/powerpoint/2010/main" val="358156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7BDD2F-7AE7-48D1-A5C8-8E2692A94ABC}"/>
              </a:ext>
            </a:extLst>
          </p:cNvPr>
          <p:cNvPicPr>
            <a:picLocks noChangeAspect="1"/>
          </p:cNvPicPr>
          <p:nvPr/>
        </p:nvPicPr>
        <p:blipFill>
          <a:blip r:embed="rId3">
            <a:alphaModFix amt="60000"/>
          </a:blip>
          <a:stretch>
            <a:fillRect/>
          </a:stretch>
        </p:blipFill>
        <p:spPr>
          <a:xfrm>
            <a:off x="7600315" y="1518628"/>
            <a:ext cx="3646255" cy="4718180"/>
          </a:xfrm>
          <a:prstGeom prst="rect">
            <a:avLst/>
          </a:prstGeom>
        </p:spPr>
      </p:pic>
      <p:sp>
        <p:nvSpPr>
          <p:cNvPr id="17" name="Title 16"/>
          <p:cNvSpPr>
            <a:spLocks noGrp="1"/>
          </p:cNvSpPr>
          <p:nvPr>
            <p:ph type="title"/>
          </p:nvPr>
        </p:nvSpPr>
        <p:spPr>
          <a:xfrm>
            <a:off x="576699" y="448699"/>
            <a:ext cx="10801919" cy="693908"/>
          </a:xfrm>
        </p:spPr>
        <p:txBody>
          <a:bodyPr/>
          <a:lstStyle/>
          <a:p>
            <a:r>
              <a:rPr lang="en-US" sz="4509"/>
              <a:t>Step-by-step porting guide</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74863" y="1406661"/>
            <a:ext cx="10801919" cy="856901"/>
          </a:xfrm>
        </p:spPr>
        <p:txBody>
          <a:bodyPr/>
          <a:lstStyle/>
          <a:p>
            <a:r>
              <a:rPr lang="en-US" sz="2745" dirty="0"/>
              <a:t>.NET Blog </a:t>
            </a:r>
          </a:p>
          <a:p>
            <a:r>
              <a:rPr lang="en-US" sz="2353" b="1" dirty="0">
                <a:hlinkClick r:id="rId4"/>
              </a:rPr>
              <a:t>https://aka.ms/porting-to-netcore3</a:t>
            </a:r>
            <a:r>
              <a:rPr lang="en-US" sz="2353" b="1" dirty="0"/>
              <a:t> </a:t>
            </a:r>
          </a:p>
        </p:txBody>
      </p:sp>
      <p:pic>
        <p:nvPicPr>
          <p:cNvPr id="4" name="Picture 3">
            <a:extLst>
              <a:ext uri="{FF2B5EF4-FFF2-40B4-BE49-F238E27FC236}">
                <a16:creationId xmlns:a16="http://schemas.microsoft.com/office/drawing/2014/main" id="{57FC407F-26AD-484E-886C-00B1E44582EF}"/>
              </a:ext>
            </a:extLst>
          </p:cNvPr>
          <p:cNvPicPr>
            <a:picLocks noChangeAspect="1"/>
          </p:cNvPicPr>
          <p:nvPr/>
        </p:nvPicPr>
        <p:blipFill>
          <a:blip r:embed="rId5"/>
          <a:stretch>
            <a:fillRect/>
          </a:stretch>
        </p:blipFill>
        <p:spPr>
          <a:xfrm>
            <a:off x="582108" y="2527616"/>
            <a:ext cx="5946595" cy="2001515"/>
          </a:xfrm>
          <a:prstGeom prst="rect">
            <a:avLst/>
          </a:prstGeom>
        </p:spPr>
      </p:pic>
      <p:pic>
        <p:nvPicPr>
          <p:cNvPr id="1026" name="Picture 2" descr="https://40jajy3iyl373v772m19fybm-wpengine.netdna-ssl.com/dotnet/wp-content/uploads/sites/10/2019/02/matching-game-ui-296x300.jpg">
            <a:extLst>
              <a:ext uri="{FF2B5EF4-FFF2-40B4-BE49-F238E27FC236}">
                <a16:creationId xmlns:a16="http://schemas.microsoft.com/office/drawing/2014/main" id="{5EF74393-894D-41F9-942B-031472DA41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1105" y="4120156"/>
            <a:ext cx="2314717" cy="2338488"/>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080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0F65-8E44-4894-8EE3-EFBCA954BF02}"/>
              </a:ext>
            </a:extLst>
          </p:cNvPr>
          <p:cNvSpPr>
            <a:spLocks noGrp="1"/>
          </p:cNvSpPr>
          <p:nvPr>
            <p:ph type="title"/>
          </p:nvPr>
        </p:nvSpPr>
        <p:spPr/>
        <p:txBody>
          <a:bodyPr/>
          <a:lstStyle/>
          <a:p>
            <a:r>
              <a:rPr lang="en-US"/>
              <a:t>Roadmap</a:t>
            </a:r>
          </a:p>
        </p:txBody>
      </p:sp>
    </p:spTree>
    <p:extLst>
      <p:ext uri="{BB962C8B-B14F-4D97-AF65-F5344CB8AC3E}">
        <p14:creationId xmlns:p14="http://schemas.microsoft.com/office/powerpoint/2010/main" val="154129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a:t>Windows Forms</a:t>
            </a:r>
          </a:p>
          <a:p>
            <a:r>
              <a:rPr lang="en-US"/>
              <a:t>Windows Presentation Foundation</a:t>
            </a:r>
          </a:p>
          <a:p>
            <a:r>
              <a:rPr lang="en-US"/>
              <a:t>Universal Windows Platform (UWP)</a:t>
            </a:r>
          </a:p>
        </p:txBody>
      </p:sp>
    </p:spTree>
    <p:extLst>
      <p:ext uri="{BB962C8B-B14F-4D97-AF65-F5344CB8AC3E}">
        <p14:creationId xmlns:p14="http://schemas.microsoft.com/office/powerpoint/2010/main" val="11427916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Framework 4.8</a:t>
            </a:r>
          </a:p>
        </p:txBody>
      </p:sp>
      <p:sp>
        <p:nvSpPr>
          <p:cNvPr id="5" name="Rectangle: Rounded Corners 4">
            <a:extLst>
              <a:ext uri="{FF2B5EF4-FFF2-40B4-BE49-F238E27FC236}">
                <a16:creationId xmlns:a16="http://schemas.microsoft.com/office/drawing/2014/main" id="{2A331577-B740-49C0-BFC6-D94BF8D86576}"/>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
        <p:nvSpPr>
          <p:cNvPr id="2" name="TextBox 1">
            <a:extLst>
              <a:ext uri="{FF2B5EF4-FFF2-40B4-BE49-F238E27FC236}">
                <a16:creationId xmlns:a16="http://schemas.microsoft.com/office/drawing/2014/main" id="{E423A417-EA38-469C-87D7-899DF53B4C46}"/>
              </a:ext>
            </a:extLst>
          </p:cNvPr>
          <p:cNvSpPr txBox="1"/>
          <p:nvPr/>
        </p:nvSpPr>
        <p:spPr>
          <a:xfrm>
            <a:off x="363504" y="5820793"/>
            <a:ext cx="7789115" cy="1037207"/>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C000"/>
                </a:solidFill>
                <a:effectLst/>
                <a:uLnTx/>
                <a:uFillTx/>
                <a:latin typeface="Segoe UI"/>
                <a:ea typeface="+mn-ea"/>
                <a:cs typeface="+mn-cs"/>
              </a:rPr>
              <a:t>https://dotnet.microsoft.com/download/dotnet-framework/net48</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800" b="0" i="0" u="none" strike="noStrike" kern="1200" cap="none" spc="0" normalizeH="0" baseline="0" noProof="0">
              <a:ln>
                <a:noFill/>
              </a:ln>
              <a:solidFill>
                <a:srgbClr val="FFC000"/>
              </a:solidFill>
              <a:effectLst/>
              <a:uLnTx/>
              <a:uFillTx/>
              <a:latin typeface="Segoe UI"/>
              <a:ea typeface="+mn-ea"/>
              <a:cs typeface="+mn-cs"/>
            </a:endParaRPr>
          </a:p>
        </p:txBody>
      </p:sp>
      <p:sp>
        <p:nvSpPr>
          <p:cNvPr id="6" name="Title 3">
            <a:extLst>
              <a:ext uri="{FF2B5EF4-FFF2-40B4-BE49-F238E27FC236}">
                <a16:creationId xmlns:a16="http://schemas.microsoft.com/office/drawing/2014/main" id="{76A1B584-6D75-447B-BE71-AC4E999EE650}"/>
              </a:ext>
            </a:extLst>
          </p:cNvPr>
          <p:cNvSpPr txBox="1">
            <a:spLocks/>
          </p:cNvSpPr>
          <p:nvPr/>
        </p:nvSpPr>
        <p:spPr>
          <a:xfrm>
            <a:off x="585958" y="3339106"/>
            <a:ext cx="8326394"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Released on April 18th, available on Windows Update later in summer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Accessibility improvements in WinForms &amp; WPF</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Improved High DPI support for multi-monitor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JIT: parity with .NET Core 2.1 release</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General security, performance, and reliability improvements</a:t>
            </a:r>
          </a:p>
        </p:txBody>
      </p:sp>
    </p:spTree>
    <p:extLst>
      <p:ext uri="{BB962C8B-B14F-4D97-AF65-F5344CB8AC3E}">
        <p14:creationId xmlns:p14="http://schemas.microsoft.com/office/powerpoint/2010/main" val="282274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5"/>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100"/>
                                  </p:stCondLst>
                                  <p:childTnLst>
                                    <p:animMotion origin="layout" path="M -3.33333E-6 -2.59259E-6 L -3.33333E-6 0.03843 " pathEditMode="relative" rAng="0" ptsTypes="AA">
                                      <p:cBhvr>
                                        <p:cTn id="14" dur="500" spd="-100000" fill="hold"/>
                                        <p:tgtEl>
                                          <p:spTgt spid="17"/>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ntr" presetSubtype="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200"/>
                                  </p:stCondLst>
                                  <p:childTnLst>
                                    <p:animMotion origin="layout" path="M -3.33333E-6 2.59259E-6 L -3.33333E-6 0.03842 " pathEditMode="relative" rAng="0" ptsTypes="AA">
                                      <p:cBhvr>
                                        <p:cTn id="22"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5" grpId="0" animBg="1"/>
      <p:bldP spid="5" grpId="1" animBg="1"/>
      <p:bldP spid="2" grpId="0"/>
      <p:bldP spid="6" grpId="0"/>
      <p:bldP spid="6"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566661"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https://dotnet.microsoft.com/download/dotnet-core/3.0</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99393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3.33333E-6 2.59259E-6 L -3.33333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a:latin typeface="+mn-lt"/>
              </a:rPr>
              <a:t>.NET Core 3.0 release in September</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82019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988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4200" y="5070390"/>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.NET 5.0 release in November 2020</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xEl>
                                              <p:pRg st="1" end="1"/>
                                            </p:txEl>
                                          </p:spTgt>
                                        </p:tgtEl>
                                        <p:attrNameLst>
                                          <p:attrName>style.visibility</p:attrName>
                                        </p:attrNameLst>
                                      </p:cBhvr>
                                      <p:to>
                                        <p:strVal val="visible"/>
                                      </p:to>
                                    </p:set>
                                    <p:animEffect transition="in" filter="fade">
                                      <p:cBhvr>
                                        <p:cTn id="94" dur="500"/>
                                        <p:tgtEl>
                                          <p:spTgt spid="29">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9">
                                            <p:txEl>
                                              <p:pRg st="2" end="2"/>
                                            </p:txEl>
                                          </p:spTgt>
                                        </p:tgtEl>
                                        <p:attrNameLst>
                                          <p:attrName>style.visibility</p:attrName>
                                        </p:attrNameLst>
                                      </p:cBhvr>
                                      <p:to>
                                        <p:strVal val="visible"/>
                                      </p:to>
                                    </p:set>
                                    <p:animEffect transition="in" filter="fade">
                                      <p:cBhvr>
                                        <p:cTn id="9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p:bldP spid="30" grpId="0"/>
      <p:bldP spid="37" grpId="0"/>
      <p:bldP spid="41" grpId="0"/>
      <p:bldP spid="44" grpId="0"/>
      <p:bldP spid="2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F9C5-2FDB-4EB6-A7AB-B98FF03599DA}"/>
              </a:ext>
            </a:extLst>
          </p:cNvPr>
          <p:cNvSpPr>
            <a:spLocks noGrp="1"/>
          </p:cNvSpPr>
          <p:nvPr>
            <p:ph type="title"/>
          </p:nvPr>
        </p:nvSpPr>
        <p:spPr/>
        <p:txBody>
          <a:bodyPr/>
          <a:lstStyle/>
          <a:p>
            <a:r>
              <a:rPr lang="en-US"/>
              <a:t>WinForms + WPF</a:t>
            </a:r>
          </a:p>
        </p:txBody>
      </p:sp>
      <p:sp>
        <p:nvSpPr>
          <p:cNvPr id="3" name="Content Placeholder 2">
            <a:extLst>
              <a:ext uri="{FF2B5EF4-FFF2-40B4-BE49-F238E27FC236}">
                <a16:creationId xmlns:a16="http://schemas.microsoft.com/office/drawing/2014/main" id="{90FA449F-18BC-4EE9-9638-9C7C0B46552B}"/>
              </a:ext>
            </a:extLst>
          </p:cNvPr>
          <p:cNvSpPr>
            <a:spLocks noGrp="1"/>
          </p:cNvSpPr>
          <p:nvPr>
            <p:ph sz="quarter" idx="10"/>
          </p:nvPr>
        </p:nvSpPr>
        <p:spPr>
          <a:xfrm>
            <a:off x="584200" y="1435100"/>
            <a:ext cx="11018838" cy="2499146"/>
          </a:xfrm>
        </p:spPr>
        <p:txBody>
          <a:bodyPr/>
          <a:lstStyle/>
          <a:p>
            <a:r>
              <a:rPr lang="en-US"/>
              <a:t>Finish open-sourcing the code in the 3.0 timeframe</a:t>
            </a:r>
          </a:p>
          <a:p>
            <a:r>
              <a:rPr lang="en-US"/>
              <a:t>Bring the platforms to functional parity with .NET Framework</a:t>
            </a:r>
          </a:p>
          <a:p>
            <a:r>
              <a:rPr lang="en-US"/>
              <a:t>Complete and polish the tooling experience (e.g. design tools)</a:t>
            </a:r>
          </a:p>
          <a:p>
            <a:endParaRPr lang="en-US"/>
          </a:p>
          <a:p>
            <a:endParaRPr lang="en-US"/>
          </a:p>
        </p:txBody>
      </p:sp>
    </p:spTree>
    <p:extLst>
      <p:ext uri="{BB962C8B-B14F-4D97-AF65-F5344CB8AC3E}">
        <p14:creationId xmlns:p14="http://schemas.microsoft.com/office/powerpoint/2010/main" val="17208236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F9C5-2FDB-4EB6-A7AB-B98FF03599DA}"/>
              </a:ext>
            </a:extLst>
          </p:cNvPr>
          <p:cNvSpPr>
            <a:spLocks noGrp="1"/>
          </p:cNvSpPr>
          <p:nvPr>
            <p:ph type="title"/>
          </p:nvPr>
        </p:nvSpPr>
        <p:spPr/>
        <p:txBody>
          <a:bodyPr/>
          <a:lstStyle/>
          <a:p>
            <a:r>
              <a:rPr lang="en-US"/>
              <a:t>WinForms + WPF – What’s after GA?</a:t>
            </a:r>
          </a:p>
        </p:txBody>
      </p:sp>
      <p:sp>
        <p:nvSpPr>
          <p:cNvPr id="3" name="Content Placeholder 2">
            <a:extLst>
              <a:ext uri="{FF2B5EF4-FFF2-40B4-BE49-F238E27FC236}">
                <a16:creationId xmlns:a16="http://schemas.microsoft.com/office/drawing/2014/main" id="{90FA449F-18BC-4EE9-9638-9C7C0B46552B}"/>
              </a:ext>
            </a:extLst>
          </p:cNvPr>
          <p:cNvSpPr>
            <a:spLocks noGrp="1"/>
          </p:cNvSpPr>
          <p:nvPr>
            <p:ph sz="quarter" idx="10"/>
          </p:nvPr>
        </p:nvSpPr>
        <p:spPr>
          <a:xfrm>
            <a:off x="584200" y="1435100"/>
            <a:ext cx="11018838" cy="1686616"/>
          </a:xfrm>
        </p:spPr>
        <p:txBody>
          <a:bodyPr/>
          <a:lstStyle/>
          <a:p>
            <a:r>
              <a:rPr lang="en-US"/>
              <a:t>Give us feedback!</a:t>
            </a:r>
          </a:p>
          <a:p>
            <a:r>
              <a:rPr lang="en-US"/>
              <a:t>File issues on GitHub:</a:t>
            </a:r>
          </a:p>
          <a:p>
            <a:pPr lvl="1"/>
            <a:r>
              <a:rPr lang="en-US">
                <a:hlinkClick r:id="rId2"/>
              </a:rPr>
              <a:t>https://github.com/dotnet/wpf</a:t>
            </a:r>
            <a:endParaRPr lang="en-US"/>
          </a:p>
          <a:p>
            <a:pPr lvl="1"/>
            <a:r>
              <a:rPr lang="en-US">
                <a:hlinkClick r:id="rId3"/>
              </a:rPr>
              <a:t>https://github.com/dotnet/winforms</a:t>
            </a:r>
            <a:endParaRPr lang="en-US"/>
          </a:p>
        </p:txBody>
      </p:sp>
    </p:spTree>
    <p:extLst>
      <p:ext uri="{BB962C8B-B14F-4D97-AF65-F5344CB8AC3E}">
        <p14:creationId xmlns:p14="http://schemas.microsoft.com/office/powerpoint/2010/main" val="11207563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Lab: Creating a new Windows Forms Application with .NET Core</a:t>
            </a:r>
          </a:p>
        </p:txBody>
      </p:sp>
    </p:spTree>
    <p:extLst>
      <p:ext uri="{BB962C8B-B14F-4D97-AF65-F5344CB8AC3E}">
        <p14:creationId xmlns:p14="http://schemas.microsoft.com/office/powerpoint/2010/main" val="17274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Lab: Creating a new WPF Application with  .NET Core</a:t>
            </a:r>
          </a:p>
        </p:txBody>
      </p:sp>
    </p:spTree>
    <p:extLst>
      <p:ext uri="{BB962C8B-B14F-4D97-AF65-F5344CB8AC3E}">
        <p14:creationId xmlns:p14="http://schemas.microsoft.com/office/powerpoint/2010/main" val="39740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Lab: Porting to .NET Core</a:t>
            </a:r>
          </a:p>
        </p:txBody>
      </p:sp>
    </p:spTree>
    <p:extLst>
      <p:ext uri="{BB962C8B-B14F-4D97-AF65-F5344CB8AC3E}">
        <p14:creationId xmlns:p14="http://schemas.microsoft.com/office/powerpoint/2010/main" val="123717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strike="sngStrike"/>
              <a:t>Windows Forms</a:t>
            </a:r>
          </a:p>
          <a:p>
            <a:r>
              <a:rPr lang="en-US" strike="sngStrike"/>
              <a:t>Windows Presentation Foundation</a:t>
            </a:r>
          </a:p>
          <a:p>
            <a:r>
              <a:rPr lang="en-US" strike="sngStrike"/>
              <a:t>Universal Windows Platform (UWP)</a:t>
            </a:r>
          </a:p>
        </p:txBody>
      </p:sp>
      <p:pic>
        <p:nvPicPr>
          <p:cNvPr id="1028" name="Picture 4" descr="Windows 10 logo">
            <a:extLst>
              <a:ext uri="{FF2B5EF4-FFF2-40B4-BE49-F238E27FC236}">
                <a16:creationId xmlns:a16="http://schemas.microsoft.com/office/drawing/2014/main" id="{4D3EE0D5-A532-46C7-9425-8046B46EDB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153"/>
          <a:stretch/>
        </p:blipFill>
        <p:spPr bwMode="auto">
          <a:xfrm>
            <a:off x="2198914" y="3727435"/>
            <a:ext cx="6691086" cy="15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7707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Platform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strike="sngStrike"/>
              <a:t>Windows Forms</a:t>
            </a:r>
          </a:p>
          <a:p>
            <a:r>
              <a:rPr lang="en-US" strike="sngStrike"/>
              <a:t>Windows Presentation Foundation</a:t>
            </a:r>
          </a:p>
          <a:p>
            <a:r>
              <a:rPr lang="en-US" strike="sngStrike"/>
              <a:t>Universal Windows Platform (UWP)</a:t>
            </a:r>
          </a:p>
        </p:txBody>
      </p:sp>
      <p:pic>
        <p:nvPicPr>
          <p:cNvPr id="1028" name="Picture 4" descr="Windows 10 logo">
            <a:extLst>
              <a:ext uri="{FF2B5EF4-FFF2-40B4-BE49-F238E27FC236}">
                <a16:creationId xmlns:a16="http://schemas.microsoft.com/office/drawing/2014/main" id="{4D3EE0D5-A532-46C7-9425-8046B46E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914" y="3727435"/>
            <a:ext cx="7794172" cy="15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17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0C5C-7128-41AC-B7E8-93422F92C52A}"/>
              </a:ext>
            </a:extLst>
          </p:cNvPr>
          <p:cNvSpPr>
            <a:spLocks noGrp="1"/>
          </p:cNvSpPr>
          <p:nvPr>
            <p:ph type="title"/>
          </p:nvPr>
        </p:nvSpPr>
        <p:spPr/>
        <p:txBody>
          <a:bodyPr/>
          <a:lstStyle/>
          <a:p>
            <a:r>
              <a:rPr lang="en-US"/>
              <a:t>UI Framework Options</a:t>
            </a:r>
          </a:p>
        </p:txBody>
      </p:sp>
      <p:sp>
        <p:nvSpPr>
          <p:cNvPr id="3" name="Content Placeholder 2">
            <a:extLst>
              <a:ext uri="{FF2B5EF4-FFF2-40B4-BE49-F238E27FC236}">
                <a16:creationId xmlns:a16="http://schemas.microsoft.com/office/drawing/2014/main" id="{CE8D12CF-9AB3-4253-AC10-B4D3BF5295DA}"/>
              </a:ext>
            </a:extLst>
          </p:cNvPr>
          <p:cNvSpPr>
            <a:spLocks noGrp="1"/>
          </p:cNvSpPr>
          <p:nvPr>
            <p:ph sz="quarter" idx="10"/>
          </p:nvPr>
        </p:nvSpPr>
        <p:spPr>
          <a:xfrm>
            <a:off x="584200" y="1435100"/>
            <a:ext cx="11018838" cy="1465016"/>
          </a:xfrm>
        </p:spPr>
        <p:txBody>
          <a:bodyPr/>
          <a:lstStyle/>
          <a:p>
            <a:r>
              <a:rPr lang="en-US"/>
              <a:t>Windows Presentation Foundation: </a:t>
            </a:r>
            <a:r>
              <a:rPr lang="en-US">
                <a:hlinkClick r:id="rId2"/>
              </a:rPr>
              <a:t>https://github.com/dotnet/wpf</a:t>
            </a:r>
            <a:endParaRPr lang="en-US"/>
          </a:p>
          <a:p>
            <a:r>
              <a:rPr lang="en-US"/>
              <a:t>Windows Forms: </a:t>
            </a:r>
            <a:r>
              <a:rPr lang="en-US">
                <a:hlinkClick r:id="rId3"/>
              </a:rPr>
              <a:t>https://github.com/dotnet/winforms</a:t>
            </a:r>
            <a:endParaRPr lang="en-US"/>
          </a:p>
          <a:p>
            <a:r>
              <a:rPr lang="en-US"/>
              <a:t>Windows 10 XAML: </a:t>
            </a:r>
            <a:r>
              <a:rPr lang="en-US">
                <a:hlinkClick r:id="rId4"/>
              </a:rPr>
              <a:t>https://github.com/Microsoft/microsoft-ui-xaml</a:t>
            </a:r>
            <a:endParaRPr lang="en-US"/>
          </a:p>
        </p:txBody>
      </p:sp>
    </p:spTree>
    <p:extLst>
      <p:ext uri="{BB962C8B-B14F-4D97-AF65-F5344CB8AC3E}">
        <p14:creationId xmlns:p14="http://schemas.microsoft.com/office/powerpoint/2010/main" val="29350241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a:t>
            </a:r>
            <a:r>
              <a:rPr lang="en-US">
                <a:solidFill>
                  <a:schemeClr val="tx1"/>
                </a:solidFill>
              </a:rPr>
              <a:t>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r>
              <a:rPr lang="en-US"/>
              <a:t>What does ‘Upgrading’ even mean?</a:t>
            </a:r>
          </a:p>
        </p:txBody>
      </p:sp>
    </p:spTree>
    <p:extLst>
      <p:ext uri="{BB962C8B-B14F-4D97-AF65-F5344CB8AC3E}">
        <p14:creationId xmlns:p14="http://schemas.microsoft.com/office/powerpoint/2010/main" val="24231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Upgrades for Windows Desktop Development</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225803880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629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A9F21995-2B81-484F-99CA-682996608ABC}"/>
                                            </p:graphicEl>
                                          </p:spTgt>
                                        </p:tgtEl>
                                        <p:attrNameLst>
                                          <p:attrName>style.visibility</p:attrName>
                                        </p:attrNameLst>
                                      </p:cBhvr>
                                      <p:to>
                                        <p:strVal val="visible"/>
                                      </p:to>
                                    </p:set>
                                    <p:anim calcmode="lin" valueType="num">
                                      <p:cBhvr additive="base">
                                        <p:cTn id="7" dur="500" fill="hold"/>
                                        <p:tgtEl>
                                          <p:spTgt spid="4">
                                            <p:graphicEl>
                                              <a:dgm id="{A9F21995-2B81-484F-99CA-682996608AB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A9F21995-2B81-484F-99CA-682996608AB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36D3CCB3-0A8F-4EDB-912B-FBF7FD61D4C5}"/>
                                            </p:graphicEl>
                                          </p:spTgt>
                                        </p:tgtEl>
                                        <p:attrNameLst>
                                          <p:attrName>style.visibility</p:attrName>
                                        </p:attrNameLst>
                                      </p:cBhvr>
                                      <p:to>
                                        <p:strVal val="visible"/>
                                      </p:to>
                                    </p:set>
                                    <p:anim calcmode="lin" valueType="num">
                                      <p:cBhvr additive="base">
                                        <p:cTn id="11" dur="500" fill="hold"/>
                                        <p:tgtEl>
                                          <p:spTgt spid="4">
                                            <p:graphicEl>
                                              <a:dgm id="{36D3CCB3-0A8F-4EDB-912B-FBF7FD61D4C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36D3CCB3-0A8F-4EDB-912B-FBF7FD61D4C5}"/>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graphicEl>
                                              <a:dgm id="{9EEDD691-64B0-4ED6-A2C1-BB60D4352CDD}"/>
                                            </p:graphicEl>
                                          </p:spTgt>
                                        </p:tgtEl>
                                        <p:attrNameLst>
                                          <p:attrName>style.visibility</p:attrName>
                                        </p:attrNameLst>
                                      </p:cBhvr>
                                      <p:to>
                                        <p:strVal val="visible"/>
                                      </p:to>
                                    </p:set>
                                    <p:anim calcmode="lin" valueType="num">
                                      <p:cBhvr additive="base">
                                        <p:cTn id="17" dur="500" fill="hold"/>
                                        <p:tgtEl>
                                          <p:spTgt spid="4">
                                            <p:graphicEl>
                                              <a:dgm id="{9EEDD691-64B0-4ED6-A2C1-BB60D4352CD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9EEDD691-64B0-4ED6-A2C1-BB60D4352CDD}"/>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graphicEl>
                                              <a:dgm id="{6C5C8F1F-3E09-4B2F-8566-53A30018629A}"/>
                                            </p:graphicEl>
                                          </p:spTgt>
                                        </p:tgtEl>
                                        <p:attrNameLst>
                                          <p:attrName>style.visibility</p:attrName>
                                        </p:attrNameLst>
                                      </p:cBhvr>
                                      <p:to>
                                        <p:strVal val="visible"/>
                                      </p:to>
                                    </p:set>
                                    <p:anim calcmode="lin" valueType="num">
                                      <p:cBhvr additive="base">
                                        <p:cTn id="21" dur="500" fill="hold"/>
                                        <p:tgtEl>
                                          <p:spTgt spid="4">
                                            <p:graphicEl>
                                              <a:dgm id="{6C5C8F1F-3E09-4B2F-8566-53A30018629A}"/>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6C5C8F1F-3E09-4B2F-8566-53A30018629A}"/>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graphicEl>
                                              <a:dgm id="{22767BF5-7525-4FFF-82C5-3B5607724880}"/>
                                            </p:graphicEl>
                                          </p:spTgt>
                                        </p:tgtEl>
                                        <p:attrNameLst>
                                          <p:attrName>style.visibility</p:attrName>
                                        </p:attrNameLst>
                                      </p:cBhvr>
                                      <p:to>
                                        <p:strVal val="visible"/>
                                      </p:to>
                                    </p:set>
                                    <p:anim calcmode="lin" valueType="num">
                                      <p:cBhvr additive="base">
                                        <p:cTn id="27" dur="500" fill="hold"/>
                                        <p:tgtEl>
                                          <p:spTgt spid="4">
                                            <p:graphicEl>
                                              <a:dgm id="{22767BF5-7525-4FFF-82C5-3B5607724880}"/>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22767BF5-7525-4FFF-82C5-3B5607724880}"/>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4A9066ED-B77A-4159-8A80-6B3B0AE2D850}"/>
                                            </p:graphicEl>
                                          </p:spTgt>
                                        </p:tgtEl>
                                        <p:attrNameLst>
                                          <p:attrName>style.visibility</p:attrName>
                                        </p:attrNameLst>
                                      </p:cBhvr>
                                      <p:to>
                                        <p:strVal val="visible"/>
                                      </p:to>
                                    </p:set>
                                    <p:anim calcmode="lin" valueType="num">
                                      <p:cBhvr additive="base">
                                        <p:cTn id="31" dur="500" fill="hold"/>
                                        <p:tgtEl>
                                          <p:spTgt spid="4">
                                            <p:graphicEl>
                                              <a:dgm id="{4A9066ED-B77A-4159-8A80-6B3B0AE2D850}"/>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4A9066ED-B77A-4159-8A80-6B3B0AE2D850}"/>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2C942C72-338B-434E-B41A-E3AB50ECA626}"/>
                                            </p:graphicEl>
                                          </p:spTgt>
                                        </p:tgtEl>
                                        <p:attrNameLst>
                                          <p:attrName>style.visibility</p:attrName>
                                        </p:attrNameLst>
                                      </p:cBhvr>
                                      <p:to>
                                        <p:strVal val="visible"/>
                                      </p:to>
                                    </p:set>
                                    <p:anim calcmode="lin" valueType="num">
                                      <p:cBhvr additive="base">
                                        <p:cTn id="37" dur="500" fill="hold"/>
                                        <p:tgtEl>
                                          <p:spTgt spid="4">
                                            <p:graphicEl>
                                              <a:dgm id="{2C942C72-338B-434E-B41A-E3AB50ECA626}"/>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2C942C72-338B-434E-B41A-E3AB50ECA626}"/>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
                                            <p:graphicEl>
                                              <a:dgm id="{FB75BBD8-8592-443C-BE9B-F994BB2775EA}"/>
                                            </p:graphicEl>
                                          </p:spTgt>
                                        </p:tgtEl>
                                        <p:attrNameLst>
                                          <p:attrName>style.visibility</p:attrName>
                                        </p:attrNameLst>
                                      </p:cBhvr>
                                      <p:to>
                                        <p:strVal val="visible"/>
                                      </p:to>
                                    </p:set>
                                    <p:anim calcmode="lin" valueType="num">
                                      <p:cBhvr additive="base">
                                        <p:cTn id="41" dur="500" fill="hold"/>
                                        <p:tgtEl>
                                          <p:spTgt spid="4">
                                            <p:graphicEl>
                                              <a:dgm id="{FB75BBD8-8592-443C-BE9B-F994BB2775E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graphicEl>
                                              <a:dgm id="{FB75BBD8-8592-443C-BE9B-F994BB2775EA}"/>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graphicEl>
                                              <a:dgm id="{2EE321E6-C7D3-45AD-8E4F-E304A8754263}"/>
                                            </p:graphicEl>
                                          </p:spTgt>
                                        </p:tgtEl>
                                        <p:attrNameLst>
                                          <p:attrName>style.visibility</p:attrName>
                                        </p:attrNameLst>
                                      </p:cBhvr>
                                      <p:to>
                                        <p:strVal val="visible"/>
                                      </p:to>
                                    </p:set>
                                    <p:anim calcmode="lin" valueType="num">
                                      <p:cBhvr additive="base">
                                        <p:cTn id="47" dur="500" fill="hold"/>
                                        <p:tgtEl>
                                          <p:spTgt spid="4">
                                            <p:graphicEl>
                                              <a:dgm id="{2EE321E6-C7D3-45AD-8E4F-E304A875426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graphicEl>
                                              <a:dgm id="{2EE321E6-C7D3-45AD-8E4F-E304A8754263}"/>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graphicEl>
                                              <a:dgm id="{163B581F-617E-49FB-82FD-C96D99D3B65D}"/>
                                            </p:graphicEl>
                                          </p:spTgt>
                                        </p:tgtEl>
                                        <p:attrNameLst>
                                          <p:attrName>style.visibility</p:attrName>
                                        </p:attrNameLst>
                                      </p:cBhvr>
                                      <p:to>
                                        <p:strVal val="visible"/>
                                      </p:to>
                                    </p:set>
                                    <p:anim calcmode="lin" valueType="num">
                                      <p:cBhvr additive="base">
                                        <p:cTn id="51" dur="500" fill="hold"/>
                                        <p:tgtEl>
                                          <p:spTgt spid="4">
                                            <p:graphicEl>
                                              <a:dgm id="{163B581F-617E-49FB-82FD-C96D99D3B65D}"/>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graphicEl>
                                              <a:dgm id="{163B581F-617E-49FB-82FD-C96D99D3B65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4513c77-c49f-4ac2-aa8a-40ee997c3e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6" ma:contentTypeDescription="Create a new document." ma:contentTypeScope="" ma:versionID="1be0b25f72658379d399f3b0c355caad">
  <xsd:schema xmlns:xsd="http://www.w3.org/2001/XMLSchema" xmlns:xs="http://www.w3.org/2001/XMLSchema" xmlns:p="http://schemas.microsoft.com/office/2006/metadata/properties" xmlns:ns2="d4513c77-c49f-4ac2-aa8a-40ee997c3e7e" xmlns:ns3="8b0d81b1-bbbc-482f-8bfd-f8658db13c44" targetNamespace="http://schemas.microsoft.com/office/2006/metadata/properties" ma:root="true" ma:fieldsID="4aaf15b131fc99dcb2dff9f65cbfdaaa" ns2:_="" ns3:_="">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d4513c77-c49f-4ac2-aa8a-40ee997c3e7e"/>
  </ds:schemaRefs>
</ds:datastoreItem>
</file>

<file path=customXml/itemProps2.xml><?xml version="1.0" encoding="utf-8"?>
<ds:datastoreItem xmlns:ds="http://schemas.openxmlformats.org/officeDocument/2006/customXml" ds:itemID="{CBAE49F1-4CE1-4129-9B5C-06BE1741F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513c77-c49f-4ac2-aa8a-40ee997c3e7e"/>
    <ds:schemaRef ds:uri="8b0d81b1-bbbc-482f-8bfd-f8658db13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Build2019_Breakout_Template_FINAL (1)</Template>
  <TotalTime>3</TotalTime>
  <Words>2805</Words>
  <Application>Microsoft Office PowerPoint</Application>
  <PresentationFormat>Widescreen</PresentationFormat>
  <Paragraphs>401</Paragraphs>
  <Slides>47</Slides>
  <Notes>20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47</vt:i4>
      </vt:variant>
    </vt:vector>
  </HeadingPairs>
  <TitlesOfParts>
    <vt:vector size="59" baseType="lpstr">
      <vt:lpstr>Arial</vt:lpstr>
      <vt:lpstr>Calibri</vt:lpstr>
      <vt:lpstr>Calibri Light</vt:lpstr>
      <vt:lpstr>Consolas</vt:lpstr>
      <vt:lpstr>Segoe UI</vt:lpstr>
      <vt:lpstr>Segoe UI Semibold</vt:lpstr>
      <vt:lpstr>Segoe UI Semilight</vt:lpstr>
      <vt:lpstr>Wingdings</vt:lpstr>
      <vt:lpstr>9-51056_Build 2019 Breakout_White Template</vt:lpstr>
      <vt:lpstr>9-51056_Build 2019 Breakout_Black Template</vt:lpstr>
      <vt:lpstr>1_9-51056_Build 2019 Breakout_White Template</vt:lpstr>
      <vt:lpstr>Office Theme</vt:lpstr>
      <vt:lpstr>Building .NET Desktop Applications with .NET Core and Windows 10</vt:lpstr>
      <vt:lpstr>Agenda</vt:lpstr>
      <vt:lpstr>Upgrading .NET Desktop Apps</vt:lpstr>
      <vt:lpstr>Platform Options</vt:lpstr>
      <vt:lpstr>Platform Options</vt:lpstr>
      <vt:lpstr>Platform Options</vt:lpstr>
      <vt:lpstr>UI Framework Options</vt:lpstr>
      <vt:lpstr>Upgrading .NET Desktop Apps</vt:lpstr>
      <vt:lpstr>Upgrades for Windows Desktop Development</vt:lpstr>
      <vt:lpstr>Why Upgrade Windows Desktop Apps?</vt:lpstr>
      <vt:lpstr>Modern runtime, BCL and language features</vt:lpstr>
      <vt:lpstr>Demo Recap:</vt:lpstr>
      <vt:lpstr>Runtime performance impact</vt:lpstr>
      <vt:lpstr>Modern Runtime: Case Study</vt:lpstr>
      <vt:lpstr>Access to platform and device APIs</vt:lpstr>
      <vt:lpstr>PowerPoint Presentation</vt:lpstr>
      <vt:lpstr>Platform and Device APIs – Case Study</vt:lpstr>
      <vt:lpstr>Modern and accessible UI and input</vt:lpstr>
      <vt:lpstr>PowerPoint Presentation</vt:lpstr>
      <vt:lpstr>PowerPoint Presentation</vt:lpstr>
      <vt:lpstr>PowerPoint Presentation</vt:lpstr>
      <vt:lpstr>Seamless application deployment, updates, and optimized for DevOps</vt:lpstr>
      <vt:lpstr>PowerPoint Presentation</vt:lpstr>
      <vt:lpstr>Enterprise deployments</vt:lpstr>
      <vt:lpstr>MSIX Core</vt:lpstr>
      <vt:lpstr>Agility to innovate at a developer pace</vt:lpstr>
      <vt:lpstr>Upgrading Windows Desktop Apps – How?</vt:lpstr>
      <vt:lpstr>Tips and tricks for migrating from .NET Framework to .NET Core</vt:lpstr>
      <vt:lpstr>Porting</vt:lpstr>
      <vt:lpstr>Is my application compatible with .NET Core 3?</vt:lpstr>
      <vt:lpstr>Demo: Portability Analyzer</vt:lpstr>
      <vt:lpstr>Don’t forget to</vt:lpstr>
      <vt:lpstr>Porting</vt:lpstr>
      <vt:lpstr>How to keep using full design tools  – Option 1</vt:lpstr>
      <vt:lpstr>How to keep using full design tools  – Option 2</vt:lpstr>
      <vt:lpstr>Windows Compatibility Pack</vt:lpstr>
      <vt:lpstr>Detecting Platform Compatibility Issues</vt:lpstr>
      <vt:lpstr>Step-by-step porting guide</vt:lpstr>
      <vt:lpstr>Roadmap</vt:lpstr>
      <vt:lpstr>PowerPoint Presentation</vt:lpstr>
      <vt:lpstr>PowerPoint Presentation</vt:lpstr>
      <vt:lpstr>.NET Schedule</vt:lpstr>
      <vt:lpstr>WinForms + WPF</vt:lpstr>
      <vt:lpstr>WinForms + WPF – What’s after GA?</vt:lpstr>
      <vt:lpstr>Lab: Creating a new Windows Forms Application with .NET Core</vt:lpstr>
      <vt:lpstr>Lab: Creating a new WPF Application with  .NET Core</vt:lpstr>
      <vt:lpstr>Lab: Porting to .NET Core</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Tim McAfee (Andy Mirkovich Productions)</dc:creator>
  <cp:keywords/>
  <dc:description/>
  <cp:lastModifiedBy>Scott Hanselman</cp:lastModifiedBy>
  <cp:revision>5</cp:revision>
  <dcterms:created xsi:type="dcterms:W3CDTF">2019-03-30T11:43:21Z</dcterms:created>
  <dcterms:modified xsi:type="dcterms:W3CDTF">2020-10-14T21:32:42Z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